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1" r:id="rId2"/>
    <p:sldId id="256" r:id="rId3"/>
    <p:sldId id="257" r:id="rId4"/>
    <p:sldId id="262" r:id="rId5"/>
    <p:sldId id="266" r:id="rId6"/>
    <p:sldId id="269" r:id="rId7"/>
    <p:sldId id="268" r:id="rId8"/>
  </p:sldIdLst>
  <p:sldSz cx="43891200" cy="27432000"/>
  <p:notesSz cx="6858000" cy="9144000"/>
  <p:defaultTextStyle>
    <a:defPPr>
      <a:defRPr lang="en-US"/>
    </a:defPPr>
    <a:lvl1pPr marL="0" algn="l" defTabSz="407446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1pPr>
    <a:lvl2pPr marL="2037229" algn="l" defTabSz="407446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2pPr>
    <a:lvl3pPr marL="4074462" algn="l" defTabSz="407446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3pPr>
    <a:lvl4pPr marL="6111691" algn="l" defTabSz="407446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4pPr>
    <a:lvl5pPr marL="8148925" algn="l" defTabSz="407446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5pPr>
    <a:lvl6pPr marL="10186154" algn="l" defTabSz="407446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6pPr>
    <a:lvl7pPr marL="12223387" algn="l" defTabSz="407446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7pPr>
    <a:lvl8pPr marL="14260616" algn="l" defTabSz="407446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8pPr>
    <a:lvl9pPr marL="16297845" algn="l" defTabSz="407446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0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z Gordon" initials="LG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D1F"/>
    <a:srgbClr val="FEF7C2"/>
    <a:srgbClr val="FEE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7785" autoAdjust="0"/>
    <p:restoredTop sz="99314" autoAdjust="0"/>
  </p:normalViewPr>
  <p:slideViewPr>
    <p:cSldViewPr>
      <p:cViewPr varScale="1">
        <p:scale>
          <a:sx n="23" d="100"/>
          <a:sy n="23" d="100"/>
        </p:scale>
        <p:origin x="18" y="48"/>
      </p:cViewPr>
      <p:guideLst>
        <p:guide orient="horz" pos="8640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73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CD701-5E0C-4667-899A-54978AEA72FA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EEE23-9699-48FC-BD69-4318AC023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7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074462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1pPr>
    <a:lvl2pPr marL="2037229" algn="l" defTabSz="4074462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2pPr>
    <a:lvl3pPr marL="4074462" algn="l" defTabSz="4074462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3pPr>
    <a:lvl4pPr marL="6111691" algn="l" defTabSz="4074462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4pPr>
    <a:lvl5pPr marL="8148925" algn="l" defTabSz="4074462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5pPr>
    <a:lvl6pPr marL="10186154" algn="l" defTabSz="4074462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6pPr>
    <a:lvl7pPr marL="12223387" algn="l" defTabSz="4074462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7pPr>
    <a:lvl8pPr marL="14260616" algn="l" defTabSz="4074462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8pPr>
    <a:lvl9pPr marL="16297845" algn="l" defTabSz="4074462" rtl="0" eaLnBrk="1" latinLnBrk="0" hangingPunct="1">
      <a:defRPr sz="5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EEE23-9699-48FC-BD69-4318AC0232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52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all “pilot”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EEE23-9699-48FC-BD69-4318AC0232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8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EEE23-9699-48FC-BD69-4318AC0232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8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EEE23-9699-48FC-BD69-4318AC0232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8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EEE23-9699-48FC-BD69-4318AC0232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8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EEE23-9699-48FC-BD69-4318AC0232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8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EEE23-9699-48FC-BD69-4318AC0232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8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8521706"/>
            <a:ext cx="37307520" cy="588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5544800"/>
            <a:ext cx="30723840" cy="7010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37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74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111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14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186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22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260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2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55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4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098558"/>
            <a:ext cx="9875520" cy="23406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098558"/>
            <a:ext cx="28895040" cy="23406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4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0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17627606"/>
            <a:ext cx="37307520" cy="5448300"/>
          </a:xfrm>
        </p:spPr>
        <p:txBody>
          <a:bodyPr anchor="t"/>
          <a:lstStyle>
            <a:lvl1pPr algn="l">
              <a:defRPr sz="17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1626854"/>
            <a:ext cx="37307520" cy="6000748"/>
          </a:xfrm>
        </p:spPr>
        <p:txBody>
          <a:bodyPr anchor="b"/>
          <a:lstStyle>
            <a:lvl1pPr marL="0" indent="0">
              <a:buNone/>
              <a:defRPr sz="8900">
                <a:solidFill>
                  <a:schemeClr val="tx1">
                    <a:tint val="75000"/>
                  </a:schemeClr>
                </a:solidFill>
              </a:defRPr>
            </a:lvl1pPr>
            <a:lvl2pPr marL="2037229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407446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3pPr>
            <a:lvl4pPr marL="6111691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4pPr>
            <a:lvl5pPr marL="8148925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5pPr>
            <a:lvl6pPr marL="10186154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6pPr>
            <a:lvl7pPr marL="12223387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7pPr>
            <a:lvl8pPr marL="14260616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8pPr>
            <a:lvl9pPr marL="16297845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4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6400806"/>
            <a:ext cx="19385280" cy="18103852"/>
          </a:xfrm>
        </p:spPr>
        <p:txBody>
          <a:bodyPr/>
          <a:lstStyle>
            <a:lvl1pPr>
              <a:defRPr sz="12500"/>
            </a:lvl1pPr>
            <a:lvl2pPr>
              <a:defRPr sz="10700"/>
            </a:lvl2pPr>
            <a:lvl3pPr>
              <a:defRPr sz="89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6400806"/>
            <a:ext cx="19385280" cy="18103852"/>
          </a:xfrm>
        </p:spPr>
        <p:txBody>
          <a:bodyPr/>
          <a:lstStyle>
            <a:lvl1pPr>
              <a:defRPr sz="12500"/>
            </a:lvl1pPr>
            <a:lvl2pPr>
              <a:defRPr sz="10700"/>
            </a:lvl2pPr>
            <a:lvl3pPr>
              <a:defRPr sz="89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3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6140452"/>
            <a:ext cx="19392902" cy="2559048"/>
          </a:xfrm>
        </p:spPr>
        <p:txBody>
          <a:bodyPr anchor="b"/>
          <a:lstStyle>
            <a:lvl1pPr marL="0" indent="0">
              <a:buNone/>
              <a:defRPr sz="10700" b="1"/>
            </a:lvl1pPr>
            <a:lvl2pPr marL="2037229" indent="0">
              <a:buNone/>
              <a:defRPr sz="8900" b="1"/>
            </a:lvl2pPr>
            <a:lvl3pPr marL="4074462" indent="0">
              <a:buNone/>
              <a:defRPr sz="8000" b="1"/>
            </a:lvl3pPr>
            <a:lvl4pPr marL="6111691" indent="0">
              <a:buNone/>
              <a:defRPr sz="7100" b="1"/>
            </a:lvl4pPr>
            <a:lvl5pPr marL="8148925" indent="0">
              <a:buNone/>
              <a:defRPr sz="7100" b="1"/>
            </a:lvl5pPr>
            <a:lvl6pPr marL="10186154" indent="0">
              <a:buNone/>
              <a:defRPr sz="7100" b="1"/>
            </a:lvl6pPr>
            <a:lvl7pPr marL="12223387" indent="0">
              <a:buNone/>
              <a:defRPr sz="7100" b="1"/>
            </a:lvl7pPr>
            <a:lvl8pPr marL="14260616" indent="0">
              <a:buNone/>
              <a:defRPr sz="7100" b="1"/>
            </a:lvl8pPr>
            <a:lvl9pPr marL="16297845" indent="0">
              <a:buNone/>
              <a:defRPr sz="7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8699500"/>
            <a:ext cx="19392902" cy="15805152"/>
          </a:xfrm>
        </p:spPr>
        <p:txBody>
          <a:bodyPr/>
          <a:lstStyle>
            <a:lvl1pPr>
              <a:defRPr sz="10700"/>
            </a:lvl1pPr>
            <a:lvl2pPr>
              <a:defRPr sz="8900"/>
            </a:lvl2pPr>
            <a:lvl3pPr>
              <a:defRPr sz="8000"/>
            </a:lvl3pPr>
            <a:lvl4pPr>
              <a:defRPr sz="7100"/>
            </a:lvl4pPr>
            <a:lvl5pPr>
              <a:defRPr sz="7100"/>
            </a:lvl5pPr>
            <a:lvl6pPr>
              <a:defRPr sz="7100"/>
            </a:lvl6pPr>
            <a:lvl7pPr>
              <a:defRPr sz="7100"/>
            </a:lvl7pPr>
            <a:lvl8pPr>
              <a:defRPr sz="7100"/>
            </a:lvl8pPr>
            <a:lvl9pPr>
              <a:defRPr sz="7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6140452"/>
            <a:ext cx="19400520" cy="2559048"/>
          </a:xfrm>
        </p:spPr>
        <p:txBody>
          <a:bodyPr anchor="b"/>
          <a:lstStyle>
            <a:lvl1pPr marL="0" indent="0">
              <a:buNone/>
              <a:defRPr sz="10700" b="1"/>
            </a:lvl1pPr>
            <a:lvl2pPr marL="2037229" indent="0">
              <a:buNone/>
              <a:defRPr sz="8900" b="1"/>
            </a:lvl2pPr>
            <a:lvl3pPr marL="4074462" indent="0">
              <a:buNone/>
              <a:defRPr sz="8000" b="1"/>
            </a:lvl3pPr>
            <a:lvl4pPr marL="6111691" indent="0">
              <a:buNone/>
              <a:defRPr sz="7100" b="1"/>
            </a:lvl4pPr>
            <a:lvl5pPr marL="8148925" indent="0">
              <a:buNone/>
              <a:defRPr sz="7100" b="1"/>
            </a:lvl5pPr>
            <a:lvl6pPr marL="10186154" indent="0">
              <a:buNone/>
              <a:defRPr sz="7100" b="1"/>
            </a:lvl6pPr>
            <a:lvl7pPr marL="12223387" indent="0">
              <a:buNone/>
              <a:defRPr sz="7100" b="1"/>
            </a:lvl7pPr>
            <a:lvl8pPr marL="14260616" indent="0">
              <a:buNone/>
              <a:defRPr sz="7100" b="1"/>
            </a:lvl8pPr>
            <a:lvl9pPr marL="16297845" indent="0">
              <a:buNone/>
              <a:defRPr sz="7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8699500"/>
            <a:ext cx="19400520" cy="15805152"/>
          </a:xfrm>
        </p:spPr>
        <p:txBody>
          <a:bodyPr/>
          <a:lstStyle>
            <a:lvl1pPr>
              <a:defRPr sz="10700"/>
            </a:lvl1pPr>
            <a:lvl2pPr>
              <a:defRPr sz="8900"/>
            </a:lvl2pPr>
            <a:lvl3pPr>
              <a:defRPr sz="8000"/>
            </a:lvl3pPr>
            <a:lvl4pPr>
              <a:defRPr sz="7100"/>
            </a:lvl4pPr>
            <a:lvl5pPr>
              <a:defRPr sz="7100"/>
            </a:lvl5pPr>
            <a:lvl6pPr>
              <a:defRPr sz="7100"/>
            </a:lvl6pPr>
            <a:lvl7pPr>
              <a:defRPr sz="7100"/>
            </a:lvl7pPr>
            <a:lvl8pPr>
              <a:defRPr sz="7100"/>
            </a:lvl8pPr>
            <a:lvl9pPr>
              <a:defRPr sz="7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0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4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7" y="1092200"/>
            <a:ext cx="14439902" cy="4648200"/>
          </a:xfrm>
        </p:spPr>
        <p:txBody>
          <a:bodyPr anchor="b"/>
          <a:lstStyle>
            <a:lvl1pPr algn="l">
              <a:defRPr sz="8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092206"/>
            <a:ext cx="24536400" cy="23412452"/>
          </a:xfrm>
        </p:spPr>
        <p:txBody>
          <a:bodyPr/>
          <a:lstStyle>
            <a:lvl1pPr>
              <a:defRPr sz="14300"/>
            </a:lvl1pPr>
            <a:lvl2pPr>
              <a:defRPr sz="12500"/>
            </a:lvl2pPr>
            <a:lvl3pPr>
              <a:defRPr sz="107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7" y="5740406"/>
            <a:ext cx="14439902" cy="18764252"/>
          </a:xfrm>
        </p:spPr>
        <p:txBody>
          <a:bodyPr/>
          <a:lstStyle>
            <a:lvl1pPr marL="0" indent="0">
              <a:buNone/>
              <a:defRPr sz="6200"/>
            </a:lvl1pPr>
            <a:lvl2pPr marL="2037229" indent="0">
              <a:buNone/>
              <a:defRPr sz="5300"/>
            </a:lvl2pPr>
            <a:lvl3pPr marL="4074462" indent="0">
              <a:buNone/>
              <a:defRPr sz="4500"/>
            </a:lvl3pPr>
            <a:lvl4pPr marL="6111691" indent="0">
              <a:buNone/>
              <a:defRPr sz="4000"/>
            </a:lvl4pPr>
            <a:lvl5pPr marL="8148925" indent="0">
              <a:buNone/>
              <a:defRPr sz="4000"/>
            </a:lvl5pPr>
            <a:lvl6pPr marL="10186154" indent="0">
              <a:buNone/>
              <a:defRPr sz="4000"/>
            </a:lvl6pPr>
            <a:lvl7pPr marL="12223387" indent="0">
              <a:buNone/>
              <a:defRPr sz="4000"/>
            </a:lvl7pPr>
            <a:lvl8pPr marL="14260616" indent="0">
              <a:buNone/>
              <a:defRPr sz="4000"/>
            </a:lvl8pPr>
            <a:lvl9pPr marL="16297845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45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19202400"/>
            <a:ext cx="26334720" cy="2266952"/>
          </a:xfrm>
        </p:spPr>
        <p:txBody>
          <a:bodyPr anchor="b"/>
          <a:lstStyle>
            <a:lvl1pPr algn="l">
              <a:defRPr sz="8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451100"/>
            <a:ext cx="26334720" cy="16459200"/>
          </a:xfrm>
        </p:spPr>
        <p:txBody>
          <a:bodyPr/>
          <a:lstStyle>
            <a:lvl1pPr marL="0" indent="0">
              <a:buNone/>
              <a:defRPr sz="14300"/>
            </a:lvl1pPr>
            <a:lvl2pPr marL="2037229" indent="0">
              <a:buNone/>
              <a:defRPr sz="12500"/>
            </a:lvl2pPr>
            <a:lvl3pPr marL="4074462" indent="0">
              <a:buNone/>
              <a:defRPr sz="10700"/>
            </a:lvl3pPr>
            <a:lvl4pPr marL="6111691" indent="0">
              <a:buNone/>
              <a:defRPr sz="8900"/>
            </a:lvl4pPr>
            <a:lvl5pPr marL="8148925" indent="0">
              <a:buNone/>
              <a:defRPr sz="8900"/>
            </a:lvl5pPr>
            <a:lvl6pPr marL="10186154" indent="0">
              <a:buNone/>
              <a:defRPr sz="8900"/>
            </a:lvl6pPr>
            <a:lvl7pPr marL="12223387" indent="0">
              <a:buNone/>
              <a:defRPr sz="8900"/>
            </a:lvl7pPr>
            <a:lvl8pPr marL="14260616" indent="0">
              <a:buNone/>
              <a:defRPr sz="8900"/>
            </a:lvl8pPr>
            <a:lvl9pPr marL="16297845" indent="0">
              <a:buNone/>
              <a:defRPr sz="8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1469352"/>
            <a:ext cx="26334720" cy="3219448"/>
          </a:xfrm>
        </p:spPr>
        <p:txBody>
          <a:bodyPr/>
          <a:lstStyle>
            <a:lvl1pPr marL="0" indent="0">
              <a:buNone/>
              <a:defRPr sz="6200"/>
            </a:lvl1pPr>
            <a:lvl2pPr marL="2037229" indent="0">
              <a:buNone/>
              <a:defRPr sz="5300"/>
            </a:lvl2pPr>
            <a:lvl3pPr marL="4074462" indent="0">
              <a:buNone/>
              <a:defRPr sz="4500"/>
            </a:lvl3pPr>
            <a:lvl4pPr marL="6111691" indent="0">
              <a:buNone/>
              <a:defRPr sz="4000"/>
            </a:lvl4pPr>
            <a:lvl5pPr marL="8148925" indent="0">
              <a:buNone/>
              <a:defRPr sz="4000"/>
            </a:lvl5pPr>
            <a:lvl6pPr marL="10186154" indent="0">
              <a:buNone/>
              <a:defRPr sz="4000"/>
            </a:lvl6pPr>
            <a:lvl7pPr marL="12223387" indent="0">
              <a:buNone/>
              <a:defRPr sz="4000"/>
            </a:lvl7pPr>
            <a:lvl8pPr marL="14260616" indent="0">
              <a:buNone/>
              <a:defRPr sz="4000"/>
            </a:lvl8pPr>
            <a:lvl9pPr marL="16297845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5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098552"/>
            <a:ext cx="39502080" cy="4572000"/>
          </a:xfrm>
          <a:prstGeom prst="rect">
            <a:avLst/>
          </a:prstGeom>
        </p:spPr>
        <p:txBody>
          <a:bodyPr vert="horz" lIns="407446" tIns="203725" rIns="407446" bIns="20372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6400806"/>
            <a:ext cx="39502080" cy="18103852"/>
          </a:xfrm>
          <a:prstGeom prst="rect">
            <a:avLst/>
          </a:prstGeom>
        </p:spPr>
        <p:txBody>
          <a:bodyPr vert="horz" lIns="407446" tIns="203725" rIns="407446" bIns="20372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25425406"/>
            <a:ext cx="10241280" cy="1460500"/>
          </a:xfrm>
          <a:prstGeom prst="rect">
            <a:avLst/>
          </a:prstGeom>
        </p:spPr>
        <p:txBody>
          <a:bodyPr vert="horz" lIns="407446" tIns="203725" rIns="407446" bIns="203725" rtlCol="0" anchor="ctr"/>
          <a:lstStyle>
            <a:lvl1pPr algn="l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91140-F826-4C0F-B5BA-4E24EAD44946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25425406"/>
            <a:ext cx="13898880" cy="1460500"/>
          </a:xfrm>
          <a:prstGeom prst="rect">
            <a:avLst/>
          </a:prstGeom>
        </p:spPr>
        <p:txBody>
          <a:bodyPr vert="horz" lIns="407446" tIns="203725" rIns="407446" bIns="203725" rtlCol="0" anchor="ctr"/>
          <a:lstStyle>
            <a:lvl1pPr algn="ctr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25425406"/>
            <a:ext cx="10241280" cy="1460500"/>
          </a:xfrm>
          <a:prstGeom prst="rect">
            <a:avLst/>
          </a:prstGeom>
        </p:spPr>
        <p:txBody>
          <a:bodyPr vert="horz" lIns="407446" tIns="203725" rIns="407446" bIns="203725" rtlCol="0" anchor="ctr"/>
          <a:lstStyle>
            <a:lvl1pPr algn="r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39A9F-CAEF-4530-8563-BB01B3DF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074462" rtl="0" eaLnBrk="1" latinLnBrk="0" hangingPunct="1">
        <a:spcBef>
          <a:spcPct val="0"/>
        </a:spcBef>
        <a:buNone/>
        <a:defRPr sz="19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7925" indent="-1527925" algn="l" defTabSz="4074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14300" kern="1200">
          <a:solidFill>
            <a:schemeClr val="tx1"/>
          </a:solidFill>
          <a:latin typeface="+mn-lt"/>
          <a:ea typeface="+mn-ea"/>
          <a:cs typeface="+mn-cs"/>
        </a:defRPr>
      </a:lvl1pPr>
      <a:lvl2pPr marL="3310498" indent="-1273269" algn="l" defTabSz="4074462" rtl="0" eaLnBrk="1" latinLnBrk="0" hangingPunct="1">
        <a:spcBef>
          <a:spcPct val="20000"/>
        </a:spcBef>
        <a:buFont typeface="Arial" panose="020B0604020202020204" pitchFamily="34" charset="0"/>
        <a:buChar char="–"/>
        <a:defRPr sz="12500" kern="1200">
          <a:solidFill>
            <a:schemeClr val="tx1"/>
          </a:solidFill>
          <a:latin typeface="+mn-lt"/>
          <a:ea typeface="+mn-ea"/>
          <a:cs typeface="+mn-cs"/>
        </a:defRPr>
      </a:lvl2pPr>
      <a:lvl3pPr marL="5093075" indent="-1018617" algn="l" defTabSz="4074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3pPr>
      <a:lvl4pPr marL="7130308" indent="-1018617" algn="l" defTabSz="4074462" rtl="0" eaLnBrk="1" latinLnBrk="0" hangingPunct="1">
        <a:spcBef>
          <a:spcPct val="20000"/>
        </a:spcBef>
        <a:buFont typeface="Arial" panose="020B0604020202020204" pitchFamily="34" charset="0"/>
        <a:buChar char="–"/>
        <a:defRPr sz="8900" kern="1200">
          <a:solidFill>
            <a:schemeClr val="tx1"/>
          </a:solidFill>
          <a:latin typeface="+mn-lt"/>
          <a:ea typeface="+mn-ea"/>
          <a:cs typeface="+mn-cs"/>
        </a:defRPr>
      </a:lvl4pPr>
      <a:lvl5pPr marL="9167542" indent="-1018617" algn="l" defTabSz="4074462" rtl="0" eaLnBrk="1" latinLnBrk="0" hangingPunct="1">
        <a:spcBef>
          <a:spcPct val="20000"/>
        </a:spcBef>
        <a:buFont typeface="Arial" panose="020B0604020202020204" pitchFamily="34" charset="0"/>
        <a:buChar char="»"/>
        <a:defRPr sz="89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4771" indent="-1018617" algn="l" defTabSz="4074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6pPr>
      <a:lvl7pPr marL="13242000" indent="-1018617" algn="l" defTabSz="4074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7pPr>
      <a:lvl8pPr marL="15279233" indent="-1018617" algn="l" defTabSz="4074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8pPr>
      <a:lvl9pPr marL="17316462" indent="-1018617" algn="l" defTabSz="4074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7446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1pPr>
      <a:lvl2pPr marL="2037229" algn="l" defTabSz="407446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2pPr>
      <a:lvl3pPr marL="4074462" algn="l" defTabSz="407446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111691" algn="l" defTabSz="407446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148925" algn="l" defTabSz="407446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186154" algn="l" defTabSz="407446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2223387" algn="l" defTabSz="407446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4260616" algn="l" defTabSz="407446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6297845" algn="l" defTabSz="407446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JP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19" Type="http://schemas.openxmlformats.org/officeDocument/2006/relationships/image" Target="../media/image27.JP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492" y="25457205"/>
            <a:ext cx="3167148" cy="2007525"/>
          </a:xfrm>
          <a:prstGeom prst="rect">
            <a:avLst/>
          </a:prstGeom>
        </p:spPr>
      </p:pic>
      <p:sp>
        <p:nvSpPr>
          <p:cNvPr id="40" name="Parallelogramm 8"/>
          <p:cNvSpPr/>
          <p:nvPr/>
        </p:nvSpPr>
        <p:spPr>
          <a:xfrm flipH="1">
            <a:off x="541099" y="25719713"/>
            <a:ext cx="37711301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Parallelogramm 8"/>
          <p:cNvSpPr/>
          <p:nvPr/>
        </p:nvSpPr>
        <p:spPr>
          <a:xfrm flipH="1">
            <a:off x="76200" y="25719713"/>
            <a:ext cx="37711301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Parallelogramm 8"/>
          <p:cNvSpPr/>
          <p:nvPr/>
        </p:nvSpPr>
        <p:spPr>
          <a:xfrm flipH="1">
            <a:off x="310760" y="25719713"/>
            <a:ext cx="36874839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2" descr="T:\Biking Initiatives\BIKE SHARE\Logos\DOT\City logo with no backgroun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t="13045" r="23276" b="22967"/>
          <a:stretch/>
        </p:blipFill>
        <p:spPr bwMode="auto">
          <a:xfrm>
            <a:off x="38287997" y="25559331"/>
            <a:ext cx="1849243" cy="18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Parallelogramm 8"/>
          <p:cNvSpPr/>
          <p:nvPr/>
        </p:nvSpPr>
        <p:spPr>
          <a:xfrm>
            <a:off x="4648200" y="228599"/>
            <a:ext cx="30905669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Parallelogramm 8"/>
          <p:cNvSpPr/>
          <p:nvPr/>
        </p:nvSpPr>
        <p:spPr>
          <a:xfrm>
            <a:off x="310762" y="228599"/>
            <a:ext cx="34862108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Parallelogramm 8"/>
          <p:cNvSpPr/>
          <p:nvPr/>
        </p:nvSpPr>
        <p:spPr>
          <a:xfrm>
            <a:off x="788276" y="228599"/>
            <a:ext cx="34765594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Parallelogramm 8"/>
          <p:cNvSpPr/>
          <p:nvPr/>
        </p:nvSpPr>
        <p:spPr>
          <a:xfrm>
            <a:off x="1219201" y="228599"/>
            <a:ext cx="42490698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629399" y="10972800"/>
            <a:ext cx="30556199" cy="7294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Roland Avenue Cycle Track Meeting</a:t>
            </a:r>
            <a:endParaRPr 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US" sz="1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June 14, 2018</a:t>
            </a:r>
            <a:endParaRPr lang="en-US" sz="4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492" y="25457205"/>
            <a:ext cx="3167148" cy="2007525"/>
          </a:xfrm>
          <a:prstGeom prst="rect">
            <a:avLst/>
          </a:prstGeom>
        </p:spPr>
      </p:pic>
      <p:sp>
        <p:nvSpPr>
          <p:cNvPr id="57" name="Rectangle 56"/>
          <p:cNvSpPr>
            <a:spLocks/>
          </p:cNvSpPr>
          <p:nvPr/>
        </p:nvSpPr>
        <p:spPr>
          <a:xfrm>
            <a:off x="12192000" y="2209800"/>
            <a:ext cx="31383794" cy="232334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5" b="726"/>
          <a:stretch/>
        </p:blipFill>
        <p:spPr bwMode="auto">
          <a:xfrm>
            <a:off x="12666818" y="3886200"/>
            <a:ext cx="9964582" cy="79059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>
            <a:spLocks/>
          </p:cNvSpPr>
          <p:nvPr/>
        </p:nvSpPr>
        <p:spPr>
          <a:xfrm>
            <a:off x="310761" y="2209800"/>
            <a:ext cx="11576439" cy="232715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m 8"/>
          <p:cNvSpPr/>
          <p:nvPr/>
        </p:nvSpPr>
        <p:spPr>
          <a:xfrm>
            <a:off x="310762" y="228599"/>
            <a:ext cx="34862108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arallelogramm 8"/>
          <p:cNvSpPr/>
          <p:nvPr/>
        </p:nvSpPr>
        <p:spPr>
          <a:xfrm>
            <a:off x="788276" y="228599"/>
            <a:ext cx="34765594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Parallelogramm 8"/>
          <p:cNvSpPr/>
          <p:nvPr/>
        </p:nvSpPr>
        <p:spPr>
          <a:xfrm>
            <a:off x="1219201" y="228599"/>
            <a:ext cx="42490698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Roland Avenue Safety Enhancement Design Options</a:t>
            </a:r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7254" y="2362200"/>
            <a:ext cx="111813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Project Area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3" name="Parallelogramm 8"/>
          <p:cNvSpPr/>
          <p:nvPr/>
        </p:nvSpPr>
        <p:spPr>
          <a:xfrm flipH="1">
            <a:off x="541099" y="25719713"/>
            <a:ext cx="37711301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Parallelogramm 8"/>
          <p:cNvSpPr/>
          <p:nvPr/>
        </p:nvSpPr>
        <p:spPr>
          <a:xfrm flipH="1">
            <a:off x="76200" y="25719713"/>
            <a:ext cx="37711301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Parallelogramm 8"/>
          <p:cNvSpPr/>
          <p:nvPr/>
        </p:nvSpPr>
        <p:spPr>
          <a:xfrm flipH="1">
            <a:off x="310760" y="25719713"/>
            <a:ext cx="36874839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2" descr="T:\Biking Initiatives\BIKE SHARE\Logos\DOT\City logo with no backgroun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t="13045" r="23276" b="22967"/>
          <a:stretch/>
        </p:blipFill>
        <p:spPr bwMode="auto">
          <a:xfrm>
            <a:off x="38287997" y="25559331"/>
            <a:ext cx="1849243" cy="18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2288004" y="2590800"/>
            <a:ext cx="3115564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Design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Option Illustrations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2" name="Picture 7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3" b="928"/>
          <a:stretch/>
        </p:blipFill>
        <p:spPr bwMode="auto">
          <a:xfrm>
            <a:off x="12612508" y="18440400"/>
            <a:ext cx="9992354" cy="66236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xtLst/>
        </p:spPr>
      </p:pic>
      <p:pic>
        <p:nvPicPr>
          <p:cNvPr id="73" name="Picture 72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b="18457"/>
          <a:stretch/>
        </p:blipFill>
        <p:spPr>
          <a:xfrm>
            <a:off x="22936200" y="3886200"/>
            <a:ext cx="9220199" cy="79059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</p:pic>
      <p:pic>
        <p:nvPicPr>
          <p:cNvPr id="74" name="Picture 73" descr="C:\Users\matthew.warfield\AppData\Local\Microsoft\Windows\Temporary Internet Files\Content.Outlook\406DD9G3\Roland Avenue Buffered Bike Lane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3" r="2843" b="1504"/>
          <a:stretch/>
        </p:blipFill>
        <p:spPr bwMode="auto">
          <a:xfrm>
            <a:off x="32551027" y="3886200"/>
            <a:ext cx="10578173" cy="79059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508" y="12130943"/>
            <a:ext cx="10018892" cy="59585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xtLst/>
        </p:spPr>
      </p:pic>
      <p:sp>
        <p:nvSpPr>
          <p:cNvPr id="33" name="Oval 32"/>
          <p:cNvSpPr/>
          <p:nvPr/>
        </p:nvSpPr>
        <p:spPr>
          <a:xfrm>
            <a:off x="12700354" y="3924300"/>
            <a:ext cx="1295400" cy="1431758"/>
          </a:xfrm>
          <a:prstGeom prst="ellipse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8" name="Oval 77"/>
          <p:cNvSpPr/>
          <p:nvPr/>
        </p:nvSpPr>
        <p:spPr>
          <a:xfrm>
            <a:off x="23031994" y="3924300"/>
            <a:ext cx="1295400" cy="1431758"/>
          </a:xfrm>
          <a:prstGeom prst="ellipse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9" name="Oval 78"/>
          <p:cNvSpPr/>
          <p:nvPr/>
        </p:nvSpPr>
        <p:spPr>
          <a:xfrm>
            <a:off x="32689800" y="3924300"/>
            <a:ext cx="1295400" cy="1431758"/>
          </a:xfrm>
          <a:prstGeom prst="ellipse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0" name="Oval 79"/>
          <p:cNvSpPr/>
          <p:nvPr/>
        </p:nvSpPr>
        <p:spPr>
          <a:xfrm>
            <a:off x="12700354" y="12268200"/>
            <a:ext cx="1295400" cy="1431758"/>
          </a:xfrm>
          <a:prstGeom prst="ellipse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1" name="Oval 80"/>
          <p:cNvSpPr/>
          <p:nvPr/>
        </p:nvSpPr>
        <p:spPr>
          <a:xfrm>
            <a:off x="12700354" y="18669000"/>
            <a:ext cx="1295400" cy="1431758"/>
          </a:xfrm>
          <a:prstGeom prst="ellipse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60538"/>
              </p:ext>
            </p:extLst>
          </p:nvPr>
        </p:nvGraphicFramePr>
        <p:xfrm>
          <a:off x="23088600" y="12268200"/>
          <a:ext cx="20231553" cy="12928212"/>
        </p:xfrm>
        <a:graphic>
          <a:graphicData uri="http://schemas.openxmlformats.org/drawingml/2006/table">
            <a:tbl>
              <a:tblPr/>
              <a:tblGrid>
                <a:gridCol w="5601442"/>
                <a:gridCol w="1867147"/>
                <a:gridCol w="1931531"/>
                <a:gridCol w="1673995"/>
                <a:gridCol w="1995917"/>
                <a:gridCol w="1609610"/>
                <a:gridCol w="1738378"/>
                <a:gridCol w="2173032"/>
                <a:gridCol w="1640501"/>
              </a:tblGrid>
              <a:tr h="14961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Reduces 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Car-Door/Bicycle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Conflicts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 Separated Bike Facility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 Curbside Parking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Reduces Vehicle Parking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Travel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Lane Conflicts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Encourages Reduction of Vehicle Speed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Reduction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Travel Lanes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 Implementation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Less Than</a:t>
                      </a:r>
                      <a:r>
                        <a:rPr lang="en-US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$250,000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83457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1" dirty="0" smtClean="0"/>
                        <a:t>Option 1 (preferred): </a:t>
                      </a:r>
                      <a:r>
                        <a:rPr lang="en-US" sz="2400" dirty="0" smtClean="0"/>
                        <a:t> </a:t>
                      </a:r>
                    </a:p>
                    <a:p>
                      <a:pPr algn="just" fontAlgn="ctr"/>
                      <a:r>
                        <a:rPr lang="en-US" sz="2400" dirty="0" smtClean="0"/>
                        <a:t>Widen Parking lane, reduce travel lanes from two lanes to one</a:t>
                      </a:r>
                      <a:r>
                        <a:rPr lang="en-US" sz="2400" baseline="0" dirty="0" smtClean="0"/>
                        <a:t> in both directions</a:t>
                      </a:r>
                      <a:endParaRPr lang="en-US" sz="2400" dirty="0" smtClean="0"/>
                    </a:p>
                  </a:txBody>
                  <a:tcPr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4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sym typeface="Wingdings 2"/>
                        </a:rPr>
                        <a:t></a:t>
                      </a:r>
                      <a:endParaRPr lang="en-US" sz="4400" b="1" i="0" u="none" strike="noStrike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3889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1" dirty="0" smtClean="0"/>
                        <a:t>Option 2:</a:t>
                      </a:r>
                    </a:p>
                    <a:p>
                      <a:pPr algn="just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Remove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parking protected cycle track, curbside parking, bike lane alongside parked cars, maintain two travel lanes in both directions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 smtClean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49923">
                <a:tc>
                  <a:txBody>
                    <a:bodyPr/>
                    <a:lstStyle/>
                    <a:p>
                      <a:pPr marL="0" marR="0" indent="0" algn="just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Option 3:  </a:t>
                      </a:r>
                    </a:p>
                    <a:p>
                      <a:pPr marL="0" marR="0" indent="0" algn="just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Remove</a:t>
                      </a:r>
                      <a:r>
                        <a:rPr lang="en-US" sz="2400" b="0" baseline="0" dirty="0" smtClean="0"/>
                        <a:t> parking protected cycle track, curbside parking, install buffered bike lane alongside parked cars, reduce travel lanes from two lanes to one in both directions</a:t>
                      </a:r>
                      <a:endParaRPr lang="en-US" sz="2400" b="0" dirty="0" smtClean="0"/>
                    </a:p>
                  </a:txBody>
                  <a:tcPr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 smtClean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58737">
                <a:tc>
                  <a:txBody>
                    <a:bodyPr/>
                    <a:lstStyle/>
                    <a:p>
                      <a:pPr marL="0" marR="0" indent="0" algn="just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Option 4:</a:t>
                      </a:r>
                    </a:p>
                    <a:p>
                      <a:pPr marL="0" marR="0" indent="0" algn="just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Remove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parking protected cycle track, curbside parking, northbound median running two-way flex post or curb delineated cycle track, southbound buffered bike lane alongside parked cars, reduce travel lanes from two lanes to one in both directions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960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1" dirty="0" smtClean="0"/>
                        <a:t>Option 5:  </a:t>
                      </a:r>
                      <a:endParaRPr lang="en-US" sz="2400" b="0" dirty="0" smtClean="0"/>
                    </a:p>
                    <a:p>
                      <a:pPr algn="just" fontAlgn="ctr"/>
                      <a:r>
                        <a:rPr lang="en-US" sz="2400" b="0" dirty="0" smtClean="0"/>
                        <a:t>Remove</a:t>
                      </a:r>
                      <a:r>
                        <a:rPr lang="en-US" sz="2400" b="0" baseline="0" dirty="0" smtClean="0"/>
                        <a:t> parking protected cycle track, curbside parking, median running one-way flex post or curb delineated cycle track, reduce travel lanes from two lanes to one in both directions</a:t>
                      </a:r>
                      <a:endParaRPr lang="en-US" sz="2400" dirty="0" smtClean="0"/>
                    </a:p>
                  </a:txBody>
                  <a:tcPr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625"/>
                    </a14:imgEffect>
                    <a14:imgEffect>
                      <a14:saturation sat="1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11" b="4370"/>
          <a:stretch/>
        </p:blipFill>
        <p:spPr>
          <a:xfrm rot="16200000">
            <a:off x="-4624868" y="9312732"/>
            <a:ext cx="21594139" cy="9753602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 rot="20513791">
            <a:off x="2079047" y="23445193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Cold Spring Lane</a:t>
            </a:r>
            <a:endParaRPr lang="en-US" sz="2000" dirty="0"/>
          </a:p>
        </p:txBody>
      </p:sp>
      <p:sp>
        <p:nvSpPr>
          <p:cNvPr id="47" name="Rounded Rectangle 46"/>
          <p:cNvSpPr/>
          <p:nvPr/>
        </p:nvSpPr>
        <p:spPr>
          <a:xfrm rot="210626">
            <a:off x="7093951" y="4488592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Northern Parkway</a:t>
            </a:r>
            <a:endParaRPr lang="en-US" sz="2000" dirty="0"/>
          </a:p>
        </p:txBody>
      </p:sp>
      <p:sp>
        <p:nvSpPr>
          <p:cNvPr id="4" name="Freeform 3"/>
          <p:cNvSpPr/>
          <p:nvPr/>
        </p:nvSpPr>
        <p:spPr>
          <a:xfrm>
            <a:off x="4351283" y="4603531"/>
            <a:ext cx="2364827" cy="18508717"/>
          </a:xfrm>
          <a:custGeom>
            <a:avLst/>
            <a:gdLst>
              <a:gd name="connsiteX0" fmla="*/ 189186 w 2364827"/>
              <a:gd name="connsiteY0" fmla="*/ 18508717 h 18508717"/>
              <a:gd name="connsiteX1" fmla="*/ 0 w 2364827"/>
              <a:gd name="connsiteY1" fmla="*/ 15261021 h 18508717"/>
              <a:gd name="connsiteX2" fmla="*/ 94593 w 2364827"/>
              <a:gd name="connsiteY2" fmla="*/ 14693462 h 18508717"/>
              <a:gd name="connsiteX3" fmla="*/ 252248 w 2364827"/>
              <a:gd name="connsiteY3" fmla="*/ 14094372 h 18508717"/>
              <a:gd name="connsiteX4" fmla="*/ 472965 w 2364827"/>
              <a:gd name="connsiteY4" fmla="*/ 13558345 h 18508717"/>
              <a:gd name="connsiteX5" fmla="*/ 2112579 w 2364827"/>
              <a:gd name="connsiteY5" fmla="*/ 9427779 h 18508717"/>
              <a:gd name="connsiteX6" fmla="*/ 1860331 w 2364827"/>
              <a:gd name="connsiteY6" fmla="*/ 6842235 h 18508717"/>
              <a:gd name="connsiteX7" fmla="*/ 1734207 w 2364827"/>
              <a:gd name="connsiteY7" fmla="*/ 5833241 h 18508717"/>
              <a:gd name="connsiteX8" fmla="*/ 1671145 w 2364827"/>
              <a:gd name="connsiteY8" fmla="*/ 3468414 h 18508717"/>
              <a:gd name="connsiteX9" fmla="*/ 1639614 w 2364827"/>
              <a:gd name="connsiteY9" fmla="*/ 2837793 h 18508717"/>
              <a:gd name="connsiteX10" fmla="*/ 2364827 w 2364827"/>
              <a:gd name="connsiteY10" fmla="*/ 0 h 1850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4827" h="18508717">
                <a:moveTo>
                  <a:pt x="189186" y="18508717"/>
                </a:moveTo>
                <a:lnTo>
                  <a:pt x="0" y="15261021"/>
                </a:lnTo>
                <a:lnTo>
                  <a:pt x="94593" y="14693462"/>
                </a:lnTo>
                <a:lnTo>
                  <a:pt x="252248" y="14094372"/>
                </a:lnTo>
                <a:lnTo>
                  <a:pt x="472965" y="13558345"/>
                </a:lnTo>
                <a:lnTo>
                  <a:pt x="2112579" y="9427779"/>
                </a:lnTo>
                <a:lnTo>
                  <a:pt x="1860331" y="6842235"/>
                </a:lnTo>
                <a:lnTo>
                  <a:pt x="1734207" y="5833241"/>
                </a:lnTo>
                <a:lnTo>
                  <a:pt x="1671145" y="3468414"/>
                </a:lnTo>
                <a:lnTo>
                  <a:pt x="1639614" y="2837793"/>
                </a:lnTo>
                <a:lnTo>
                  <a:pt x="2364827" y="0"/>
                </a:lnTo>
              </a:path>
            </a:pathLst>
          </a:custGeom>
          <a:noFill/>
          <a:ln w="288925" cap="rnd" cmpd="sng">
            <a:solidFill>
              <a:srgbClr val="FFC000">
                <a:alpha val="8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 rot="210626">
            <a:off x="3516702" y="10203592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Deepdene</a:t>
            </a:r>
            <a:r>
              <a:rPr lang="en-US" sz="2000" dirty="0" smtClean="0"/>
              <a:t> Road</a:t>
            </a:r>
            <a:endParaRPr lang="en-US" sz="2000" dirty="0"/>
          </a:p>
        </p:txBody>
      </p:sp>
      <p:sp>
        <p:nvSpPr>
          <p:cNvPr id="5" name="Freeform 4"/>
          <p:cNvSpPr/>
          <p:nvPr/>
        </p:nvSpPr>
        <p:spPr>
          <a:xfrm>
            <a:off x="3946358" y="10323095"/>
            <a:ext cx="2887579" cy="13210673"/>
          </a:xfrm>
          <a:custGeom>
            <a:avLst/>
            <a:gdLst>
              <a:gd name="connsiteX0" fmla="*/ 1780674 w 2887579"/>
              <a:gd name="connsiteY0" fmla="*/ 0 h 13210673"/>
              <a:gd name="connsiteX1" fmla="*/ 2430379 w 2887579"/>
              <a:gd name="connsiteY1" fmla="*/ 24063 h 13210673"/>
              <a:gd name="connsiteX2" fmla="*/ 2887579 w 2887579"/>
              <a:gd name="connsiteY2" fmla="*/ 3633537 h 13210673"/>
              <a:gd name="connsiteX3" fmla="*/ 2791326 w 2887579"/>
              <a:gd name="connsiteY3" fmla="*/ 4066673 h 13210673"/>
              <a:gd name="connsiteX4" fmla="*/ 1010653 w 2887579"/>
              <a:gd name="connsiteY4" fmla="*/ 8758989 h 13210673"/>
              <a:gd name="connsiteX5" fmla="*/ 890337 w 2887579"/>
              <a:gd name="connsiteY5" fmla="*/ 9432758 h 13210673"/>
              <a:gd name="connsiteX6" fmla="*/ 986589 w 2887579"/>
              <a:gd name="connsiteY6" fmla="*/ 13114421 h 13210673"/>
              <a:gd name="connsiteX7" fmla="*/ 336884 w 2887579"/>
              <a:gd name="connsiteY7" fmla="*/ 13210673 h 13210673"/>
              <a:gd name="connsiteX8" fmla="*/ 96253 w 2887579"/>
              <a:gd name="connsiteY8" fmla="*/ 11333747 h 13210673"/>
              <a:gd name="connsiteX9" fmla="*/ 0 w 2887579"/>
              <a:gd name="connsiteY9" fmla="*/ 10082463 h 13210673"/>
              <a:gd name="connsiteX10" fmla="*/ 0 w 2887579"/>
              <a:gd name="connsiteY10" fmla="*/ 8951494 h 13210673"/>
              <a:gd name="connsiteX11" fmla="*/ 360947 w 2887579"/>
              <a:gd name="connsiteY11" fmla="*/ 7724273 h 13210673"/>
              <a:gd name="connsiteX12" fmla="*/ 1900989 w 2887579"/>
              <a:gd name="connsiteY12" fmla="*/ 3777916 h 13210673"/>
              <a:gd name="connsiteX13" fmla="*/ 1997242 w 2887579"/>
              <a:gd name="connsiteY13" fmla="*/ 3031958 h 13210673"/>
              <a:gd name="connsiteX14" fmla="*/ 1876926 w 2887579"/>
              <a:gd name="connsiteY14" fmla="*/ 24063 h 1321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7579" h="13210673">
                <a:moveTo>
                  <a:pt x="1780674" y="0"/>
                </a:moveTo>
                <a:lnTo>
                  <a:pt x="2430379" y="24063"/>
                </a:lnTo>
                <a:lnTo>
                  <a:pt x="2887579" y="3633537"/>
                </a:lnTo>
                <a:lnTo>
                  <a:pt x="2791326" y="4066673"/>
                </a:lnTo>
                <a:lnTo>
                  <a:pt x="1010653" y="8758989"/>
                </a:lnTo>
                <a:lnTo>
                  <a:pt x="890337" y="9432758"/>
                </a:lnTo>
                <a:lnTo>
                  <a:pt x="986589" y="13114421"/>
                </a:lnTo>
                <a:lnTo>
                  <a:pt x="336884" y="13210673"/>
                </a:lnTo>
                <a:lnTo>
                  <a:pt x="96253" y="11333747"/>
                </a:lnTo>
                <a:lnTo>
                  <a:pt x="0" y="10082463"/>
                </a:lnTo>
                <a:lnTo>
                  <a:pt x="0" y="8951494"/>
                </a:lnTo>
                <a:lnTo>
                  <a:pt x="360947" y="7724273"/>
                </a:lnTo>
                <a:lnTo>
                  <a:pt x="1900989" y="3777916"/>
                </a:lnTo>
                <a:lnTo>
                  <a:pt x="1997242" y="3031958"/>
                </a:lnTo>
                <a:lnTo>
                  <a:pt x="1876926" y="24063"/>
                </a:lnTo>
              </a:path>
            </a:pathLst>
          </a:custGeom>
          <a:solidFill>
            <a:srgbClr val="C00000">
              <a:alpha val="42000"/>
            </a:srgbClr>
          </a:solidFill>
          <a:ln w="76200" cap="rnd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867400" y="17507732"/>
            <a:ext cx="2270357" cy="0"/>
          </a:xfrm>
          <a:prstGeom prst="straightConnector1">
            <a:avLst/>
          </a:prstGeom>
          <a:ln w="66675">
            <a:solidFill>
              <a:srgbClr val="C00000"/>
            </a:solidFill>
            <a:tailEnd type="triangle" w="med" len="lg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28" name="Rectangle 27"/>
          <p:cNvSpPr/>
          <p:nvPr/>
        </p:nvSpPr>
        <p:spPr>
          <a:xfrm>
            <a:off x="8137757" y="17145000"/>
            <a:ext cx="2317653" cy="7254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Project area</a:t>
            </a:r>
            <a:endParaRPr lang="en-US" sz="3200" b="1" dirty="0"/>
          </a:p>
        </p:txBody>
      </p:sp>
      <p:sp>
        <p:nvSpPr>
          <p:cNvPr id="52" name="Rectangle 51"/>
          <p:cNvSpPr/>
          <p:nvPr/>
        </p:nvSpPr>
        <p:spPr>
          <a:xfrm>
            <a:off x="2590800" y="6781800"/>
            <a:ext cx="2317653" cy="1029297"/>
          </a:xfrm>
          <a:prstGeom prst="rect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/>
              <a:t>Full extents of bike lane</a:t>
            </a:r>
            <a:endParaRPr lang="en-US" sz="3200" b="1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4908453" y="7296448"/>
            <a:ext cx="886898" cy="583648"/>
          </a:xfrm>
          <a:prstGeom prst="straightConnector1">
            <a:avLst/>
          </a:prstGeom>
          <a:ln w="66675">
            <a:solidFill>
              <a:srgbClr val="FDCD1F"/>
            </a:solidFill>
            <a:tailEnd type="triangle" w="med" len="lg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0283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/>
          </p:cNvSpPr>
          <p:nvPr/>
        </p:nvSpPr>
        <p:spPr>
          <a:xfrm>
            <a:off x="12192000" y="2247900"/>
            <a:ext cx="31383794" cy="232334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m 8"/>
          <p:cNvSpPr/>
          <p:nvPr/>
        </p:nvSpPr>
        <p:spPr>
          <a:xfrm>
            <a:off x="4648200" y="228599"/>
            <a:ext cx="30905669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517600" y="13363693"/>
            <a:ext cx="16494369" cy="82791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/>
              <a:t>W</a:t>
            </a:r>
            <a:r>
              <a:rPr lang="en-US" sz="3800" b="1" dirty="0" smtClean="0"/>
              <a:t>iden the Parking Lane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Reduce conflict between parked vehicles and travel lane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 </a:t>
            </a:r>
            <a:r>
              <a:rPr lang="en-US" sz="3800" dirty="0" smtClean="0"/>
              <a:t>Reduce conflict between parked vehicles and bicycle lane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 </a:t>
            </a:r>
            <a:r>
              <a:rPr lang="en-US" sz="3800" dirty="0" smtClean="0"/>
              <a:t>Create a safer more comfortable parking area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 </a:t>
            </a:r>
            <a:r>
              <a:rPr lang="en-US" sz="3800" dirty="0" smtClean="0"/>
              <a:t>Create a safer more comfortable bicycle lane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38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Reduce the Travel Lanes from Two Lanes to One in Both Directions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Encourages reduction of vehicle speed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Create a safer more comfortable parking area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Create a safer more comfortable bicycle lane</a:t>
            </a:r>
          </a:p>
          <a:p>
            <a:pPr algn="just"/>
            <a:endParaRPr lang="en-US" sz="38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Evaluate Impact on Traffic and Safety Concerns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38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3800" dirty="0"/>
          </a:p>
        </p:txBody>
      </p:sp>
      <p:sp>
        <p:nvSpPr>
          <p:cNvPr id="59" name="TextBox 58"/>
          <p:cNvSpPr txBox="1"/>
          <p:nvPr/>
        </p:nvSpPr>
        <p:spPr>
          <a:xfrm>
            <a:off x="12278352" y="2667000"/>
            <a:ext cx="311556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Benefits and Trade-offs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288004" y="11963400"/>
            <a:ext cx="10648196" cy="48047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arallelogramm 8"/>
          <p:cNvSpPr/>
          <p:nvPr/>
        </p:nvSpPr>
        <p:spPr>
          <a:xfrm>
            <a:off x="310762" y="228599"/>
            <a:ext cx="34862108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Parallelogramm 8"/>
          <p:cNvSpPr/>
          <p:nvPr/>
        </p:nvSpPr>
        <p:spPr>
          <a:xfrm>
            <a:off x="788276" y="228599"/>
            <a:ext cx="34765594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Parallelogramm 8"/>
          <p:cNvSpPr/>
          <p:nvPr/>
        </p:nvSpPr>
        <p:spPr>
          <a:xfrm>
            <a:off x="1219201" y="228599"/>
            <a:ext cx="42490698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Design Option 1 (Preferred Option)</a:t>
            </a:r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869206"/>
              </p:ext>
            </p:extLst>
          </p:nvPr>
        </p:nvGraphicFramePr>
        <p:xfrm>
          <a:off x="12454594" y="3725473"/>
          <a:ext cx="30557375" cy="8237927"/>
        </p:xfrm>
        <a:graphic>
          <a:graphicData uri="http://schemas.openxmlformats.org/drawingml/2006/table">
            <a:tbl>
              <a:tblPr/>
              <a:tblGrid>
                <a:gridCol w="8460318"/>
                <a:gridCol w="2820105"/>
                <a:gridCol w="2917350"/>
                <a:gridCol w="2528372"/>
                <a:gridCol w="3014597"/>
                <a:gridCol w="2431126"/>
                <a:gridCol w="2625615"/>
                <a:gridCol w="3282109"/>
                <a:gridCol w="2477783"/>
              </a:tblGrid>
              <a:tr h="4280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Reduces </a:t>
                      </a:r>
                      <a:r>
                        <a:rPr lang="en-US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Car-Door/Bicycle </a:t>
                      </a:r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Conflicts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 Separated Bike Facility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 Curbside Parking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Reduces Vehicle Parking</a:t>
                      </a:r>
                      <a:r>
                        <a:rPr lang="en-US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Travel </a:t>
                      </a:r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Lane Conflicts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Encourages Reduction of Vehicle Speed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Reduction </a:t>
                      </a:r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Travel Lanes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 Implementation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Less Than</a:t>
                      </a:r>
                      <a:r>
                        <a:rPr lang="en-US" sz="3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$250,000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57779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4000" b="1" dirty="0" smtClean="0"/>
                        <a:t>Option 1: </a:t>
                      </a:r>
                      <a:r>
                        <a:rPr lang="en-US" sz="4000" dirty="0" smtClean="0"/>
                        <a:t> </a:t>
                      </a:r>
                    </a:p>
                    <a:p>
                      <a:pPr algn="just" fontAlgn="ctr"/>
                      <a:r>
                        <a:rPr lang="en-US" sz="4000" dirty="0" smtClean="0"/>
                        <a:t>Widen Parking lane, reduce travel lanes from two lanes to one</a:t>
                      </a:r>
                      <a:r>
                        <a:rPr lang="en-US" sz="4000" baseline="0" dirty="0" smtClean="0"/>
                        <a:t> in both directions</a:t>
                      </a:r>
                      <a:endParaRPr lang="en-US" sz="4000" dirty="0" smtClean="0"/>
                    </a:p>
                  </a:txBody>
                  <a:tcPr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sym typeface="Wingdings 2"/>
                        </a:rPr>
                        <a:t></a:t>
                      </a:r>
                      <a:endParaRPr lang="en-US" sz="6000" b="1" i="0" u="none" strike="noStrike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60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60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60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60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60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60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60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60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60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60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6000" b="1" i="0" u="none" strike="noStrike" kern="1200" dirty="0" smtClean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6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5" name="Parallelogramm 8"/>
          <p:cNvSpPr/>
          <p:nvPr/>
        </p:nvSpPr>
        <p:spPr>
          <a:xfrm flipH="1">
            <a:off x="541099" y="25719713"/>
            <a:ext cx="37711301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Parallelogramm 8"/>
          <p:cNvSpPr/>
          <p:nvPr/>
        </p:nvSpPr>
        <p:spPr>
          <a:xfrm flipH="1">
            <a:off x="76200" y="25719713"/>
            <a:ext cx="37711301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Parallelogramm 8"/>
          <p:cNvSpPr/>
          <p:nvPr/>
        </p:nvSpPr>
        <p:spPr>
          <a:xfrm flipH="1">
            <a:off x="310760" y="25719713"/>
            <a:ext cx="36874839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8" name="Picture 2" descr="T:\Biking Initiatives\BIKE SHARE\Logos\DOT\City logo with no backgro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t="13045" r="23276" b="22967"/>
          <a:stretch/>
        </p:blipFill>
        <p:spPr bwMode="auto">
          <a:xfrm>
            <a:off x="38287997" y="25559331"/>
            <a:ext cx="1849243" cy="18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492" y="25457205"/>
            <a:ext cx="3167148" cy="2007525"/>
          </a:xfrm>
          <a:prstGeom prst="rect">
            <a:avLst/>
          </a:prstGeom>
        </p:spPr>
      </p:pic>
      <p:sp>
        <p:nvSpPr>
          <p:cNvPr id="61" name="Rectangle 60"/>
          <p:cNvSpPr>
            <a:spLocks/>
          </p:cNvSpPr>
          <p:nvPr/>
        </p:nvSpPr>
        <p:spPr>
          <a:xfrm>
            <a:off x="310761" y="2209800"/>
            <a:ext cx="11576439" cy="232715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477254" y="2362200"/>
            <a:ext cx="111813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ProjectArea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625"/>
                    </a14:imgEffect>
                    <a14:imgEffect>
                      <a14:saturation sat="1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11" b="4370"/>
          <a:stretch/>
        </p:blipFill>
        <p:spPr>
          <a:xfrm rot="16200000">
            <a:off x="-4624868" y="9312732"/>
            <a:ext cx="21594139" cy="9753602"/>
          </a:xfrm>
          <a:prstGeom prst="rect">
            <a:avLst/>
          </a:prstGeom>
        </p:spPr>
      </p:pic>
      <p:sp>
        <p:nvSpPr>
          <p:cNvPr id="65" name="Rounded Rectangle 64"/>
          <p:cNvSpPr/>
          <p:nvPr/>
        </p:nvSpPr>
        <p:spPr>
          <a:xfrm rot="20513791">
            <a:off x="2079047" y="23445193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Cold Spring Lane</a:t>
            </a:r>
            <a:endParaRPr lang="en-US" sz="2000" dirty="0"/>
          </a:p>
        </p:txBody>
      </p:sp>
      <p:sp>
        <p:nvSpPr>
          <p:cNvPr id="66" name="Rounded Rectangle 65"/>
          <p:cNvSpPr/>
          <p:nvPr/>
        </p:nvSpPr>
        <p:spPr>
          <a:xfrm rot="210626">
            <a:off x="7093951" y="4488592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Northern Parkway</a:t>
            </a:r>
            <a:endParaRPr lang="en-US" sz="2000" dirty="0"/>
          </a:p>
        </p:txBody>
      </p:sp>
      <p:sp>
        <p:nvSpPr>
          <p:cNvPr id="67" name="Freeform 66"/>
          <p:cNvSpPr/>
          <p:nvPr/>
        </p:nvSpPr>
        <p:spPr>
          <a:xfrm>
            <a:off x="4351283" y="4603531"/>
            <a:ext cx="2364827" cy="18508717"/>
          </a:xfrm>
          <a:custGeom>
            <a:avLst/>
            <a:gdLst>
              <a:gd name="connsiteX0" fmla="*/ 189186 w 2364827"/>
              <a:gd name="connsiteY0" fmla="*/ 18508717 h 18508717"/>
              <a:gd name="connsiteX1" fmla="*/ 0 w 2364827"/>
              <a:gd name="connsiteY1" fmla="*/ 15261021 h 18508717"/>
              <a:gd name="connsiteX2" fmla="*/ 94593 w 2364827"/>
              <a:gd name="connsiteY2" fmla="*/ 14693462 h 18508717"/>
              <a:gd name="connsiteX3" fmla="*/ 252248 w 2364827"/>
              <a:gd name="connsiteY3" fmla="*/ 14094372 h 18508717"/>
              <a:gd name="connsiteX4" fmla="*/ 472965 w 2364827"/>
              <a:gd name="connsiteY4" fmla="*/ 13558345 h 18508717"/>
              <a:gd name="connsiteX5" fmla="*/ 2112579 w 2364827"/>
              <a:gd name="connsiteY5" fmla="*/ 9427779 h 18508717"/>
              <a:gd name="connsiteX6" fmla="*/ 1860331 w 2364827"/>
              <a:gd name="connsiteY6" fmla="*/ 6842235 h 18508717"/>
              <a:gd name="connsiteX7" fmla="*/ 1734207 w 2364827"/>
              <a:gd name="connsiteY7" fmla="*/ 5833241 h 18508717"/>
              <a:gd name="connsiteX8" fmla="*/ 1671145 w 2364827"/>
              <a:gd name="connsiteY8" fmla="*/ 3468414 h 18508717"/>
              <a:gd name="connsiteX9" fmla="*/ 1639614 w 2364827"/>
              <a:gd name="connsiteY9" fmla="*/ 2837793 h 18508717"/>
              <a:gd name="connsiteX10" fmla="*/ 2364827 w 2364827"/>
              <a:gd name="connsiteY10" fmla="*/ 0 h 1850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4827" h="18508717">
                <a:moveTo>
                  <a:pt x="189186" y="18508717"/>
                </a:moveTo>
                <a:lnTo>
                  <a:pt x="0" y="15261021"/>
                </a:lnTo>
                <a:lnTo>
                  <a:pt x="94593" y="14693462"/>
                </a:lnTo>
                <a:lnTo>
                  <a:pt x="252248" y="14094372"/>
                </a:lnTo>
                <a:lnTo>
                  <a:pt x="472965" y="13558345"/>
                </a:lnTo>
                <a:lnTo>
                  <a:pt x="2112579" y="9427779"/>
                </a:lnTo>
                <a:lnTo>
                  <a:pt x="1860331" y="6842235"/>
                </a:lnTo>
                <a:lnTo>
                  <a:pt x="1734207" y="5833241"/>
                </a:lnTo>
                <a:lnTo>
                  <a:pt x="1671145" y="3468414"/>
                </a:lnTo>
                <a:lnTo>
                  <a:pt x="1639614" y="2837793"/>
                </a:lnTo>
                <a:lnTo>
                  <a:pt x="2364827" y="0"/>
                </a:lnTo>
              </a:path>
            </a:pathLst>
          </a:custGeom>
          <a:noFill/>
          <a:ln w="288925" cap="rnd" cmpd="sng">
            <a:solidFill>
              <a:srgbClr val="FFC000">
                <a:alpha val="8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 rot="210626">
            <a:off x="3516702" y="10203592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Deepdene</a:t>
            </a:r>
            <a:r>
              <a:rPr lang="en-US" sz="2000" dirty="0" smtClean="0"/>
              <a:t> Road</a:t>
            </a:r>
            <a:endParaRPr lang="en-US" sz="2000" dirty="0"/>
          </a:p>
        </p:txBody>
      </p:sp>
      <p:sp>
        <p:nvSpPr>
          <p:cNvPr id="69" name="Freeform 68"/>
          <p:cNvSpPr/>
          <p:nvPr/>
        </p:nvSpPr>
        <p:spPr>
          <a:xfrm>
            <a:off x="3946358" y="10323095"/>
            <a:ext cx="2887579" cy="13210673"/>
          </a:xfrm>
          <a:custGeom>
            <a:avLst/>
            <a:gdLst>
              <a:gd name="connsiteX0" fmla="*/ 1780674 w 2887579"/>
              <a:gd name="connsiteY0" fmla="*/ 0 h 13210673"/>
              <a:gd name="connsiteX1" fmla="*/ 2430379 w 2887579"/>
              <a:gd name="connsiteY1" fmla="*/ 24063 h 13210673"/>
              <a:gd name="connsiteX2" fmla="*/ 2887579 w 2887579"/>
              <a:gd name="connsiteY2" fmla="*/ 3633537 h 13210673"/>
              <a:gd name="connsiteX3" fmla="*/ 2791326 w 2887579"/>
              <a:gd name="connsiteY3" fmla="*/ 4066673 h 13210673"/>
              <a:gd name="connsiteX4" fmla="*/ 1010653 w 2887579"/>
              <a:gd name="connsiteY4" fmla="*/ 8758989 h 13210673"/>
              <a:gd name="connsiteX5" fmla="*/ 890337 w 2887579"/>
              <a:gd name="connsiteY5" fmla="*/ 9432758 h 13210673"/>
              <a:gd name="connsiteX6" fmla="*/ 986589 w 2887579"/>
              <a:gd name="connsiteY6" fmla="*/ 13114421 h 13210673"/>
              <a:gd name="connsiteX7" fmla="*/ 336884 w 2887579"/>
              <a:gd name="connsiteY7" fmla="*/ 13210673 h 13210673"/>
              <a:gd name="connsiteX8" fmla="*/ 96253 w 2887579"/>
              <a:gd name="connsiteY8" fmla="*/ 11333747 h 13210673"/>
              <a:gd name="connsiteX9" fmla="*/ 0 w 2887579"/>
              <a:gd name="connsiteY9" fmla="*/ 10082463 h 13210673"/>
              <a:gd name="connsiteX10" fmla="*/ 0 w 2887579"/>
              <a:gd name="connsiteY10" fmla="*/ 8951494 h 13210673"/>
              <a:gd name="connsiteX11" fmla="*/ 360947 w 2887579"/>
              <a:gd name="connsiteY11" fmla="*/ 7724273 h 13210673"/>
              <a:gd name="connsiteX12" fmla="*/ 1900989 w 2887579"/>
              <a:gd name="connsiteY12" fmla="*/ 3777916 h 13210673"/>
              <a:gd name="connsiteX13" fmla="*/ 1997242 w 2887579"/>
              <a:gd name="connsiteY13" fmla="*/ 3031958 h 13210673"/>
              <a:gd name="connsiteX14" fmla="*/ 1876926 w 2887579"/>
              <a:gd name="connsiteY14" fmla="*/ 24063 h 1321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7579" h="13210673">
                <a:moveTo>
                  <a:pt x="1780674" y="0"/>
                </a:moveTo>
                <a:lnTo>
                  <a:pt x="2430379" y="24063"/>
                </a:lnTo>
                <a:lnTo>
                  <a:pt x="2887579" y="3633537"/>
                </a:lnTo>
                <a:lnTo>
                  <a:pt x="2791326" y="4066673"/>
                </a:lnTo>
                <a:lnTo>
                  <a:pt x="1010653" y="8758989"/>
                </a:lnTo>
                <a:lnTo>
                  <a:pt x="890337" y="9432758"/>
                </a:lnTo>
                <a:lnTo>
                  <a:pt x="986589" y="13114421"/>
                </a:lnTo>
                <a:lnTo>
                  <a:pt x="336884" y="13210673"/>
                </a:lnTo>
                <a:lnTo>
                  <a:pt x="96253" y="11333747"/>
                </a:lnTo>
                <a:lnTo>
                  <a:pt x="0" y="10082463"/>
                </a:lnTo>
                <a:lnTo>
                  <a:pt x="0" y="8951494"/>
                </a:lnTo>
                <a:lnTo>
                  <a:pt x="360947" y="7724273"/>
                </a:lnTo>
                <a:lnTo>
                  <a:pt x="1900989" y="3777916"/>
                </a:lnTo>
                <a:lnTo>
                  <a:pt x="1997242" y="3031958"/>
                </a:lnTo>
                <a:lnTo>
                  <a:pt x="1876926" y="24063"/>
                </a:lnTo>
              </a:path>
            </a:pathLst>
          </a:custGeom>
          <a:solidFill>
            <a:srgbClr val="C00000">
              <a:alpha val="42000"/>
            </a:srgbClr>
          </a:solidFill>
          <a:ln w="76200" cap="rnd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 flipH="1">
            <a:off x="5867400" y="17507732"/>
            <a:ext cx="2270357" cy="0"/>
          </a:xfrm>
          <a:prstGeom prst="straightConnector1">
            <a:avLst/>
          </a:prstGeom>
          <a:ln w="66675">
            <a:solidFill>
              <a:srgbClr val="C00000"/>
            </a:solidFill>
            <a:tailEnd type="triangle" w="med" len="lg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71" name="Rectangle 70"/>
          <p:cNvSpPr/>
          <p:nvPr/>
        </p:nvSpPr>
        <p:spPr>
          <a:xfrm>
            <a:off x="8137757" y="17145000"/>
            <a:ext cx="2317653" cy="7254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Project area</a:t>
            </a:r>
            <a:endParaRPr lang="en-US" sz="3200" b="1" dirty="0"/>
          </a:p>
        </p:txBody>
      </p:sp>
      <p:sp>
        <p:nvSpPr>
          <p:cNvPr id="72" name="Rectangle 71"/>
          <p:cNvSpPr/>
          <p:nvPr/>
        </p:nvSpPr>
        <p:spPr>
          <a:xfrm>
            <a:off x="2590800" y="6781800"/>
            <a:ext cx="2317653" cy="1029297"/>
          </a:xfrm>
          <a:prstGeom prst="rect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/>
              <a:t>Full extents of bike lane</a:t>
            </a:r>
            <a:endParaRPr lang="en-US" sz="3200" b="1" dirty="0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4908453" y="7296448"/>
            <a:ext cx="886898" cy="583648"/>
          </a:xfrm>
          <a:prstGeom prst="straightConnector1">
            <a:avLst/>
          </a:prstGeom>
          <a:ln w="66675">
            <a:solidFill>
              <a:srgbClr val="FDCD1F"/>
            </a:solidFill>
            <a:tailEnd type="triangle" w="med" len="lg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pic>
        <p:nvPicPr>
          <p:cNvPr id="74" name="Picture 7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t="11566"/>
          <a:stretch/>
        </p:blipFill>
        <p:spPr bwMode="auto">
          <a:xfrm>
            <a:off x="-20802600" y="6785811"/>
            <a:ext cx="13605806" cy="1216872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xtLst/>
        </p:spPr>
      </p:pic>
      <p:sp>
        <p:nvSpPr>
          <p:cNvPr id="7" name="Freeform 6"/>
          <p:cNvSpPr/>
          <p:nvPr/>
        </p:nvSpPr>
        <p:spPr>
          <a:xfrm>
            <a:off x="-15363645" y="13060392"/>
            <a:ext cx="1483743" cy="569344"/>
          </a:xfrm>
          <a:custGeom>
            <a:avLst/>
            <a:gdLst>
              <a:gd name="connsiteX0" fmla="*/ 207034 w 1483743"/>
              <a:gd name="connsiteY0" fmla="*/ 569344 h 569344"/>
              <a:gd name="connsiteX1" fmla="*/ 0 w 1483743"/>
              <a:gd name="connsiteY1" fmla="*/ 569344 h 569344"/>
              <a:gd name="connsiteX2" fmla="*/ 1475117 w 1483743"/>
              <a:gd name="connsiteY2" fmla="*/ 0 h 569344"/>
              <a:gd name="connsiteX3" fmla="*/ 1483743 w 1483743"/>
              <a:gd name="connsiteY3" fmla="*/ 86265 h 569344"/>
              <a:gd name="connsiteX4" fmla="*/ 207034 w 1483743"/>
              <a:gd name="connsiteY4" fmla="*/ 569344 h 56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3743" h="569344">
                <a:moveTo>
                  <a:pt x="207034" y="569344"/>
                </a:moveTo>
                <a:lnTo>
                  <a:pt x="0" y="569344"/>
                </a:lnTo>
                <a:lnTo>
                  <a:pt x="1475117" y="0"/>
                </a:lnTo>
                <a:lnTo>
                  <a:pt x="1483743" y="86265"/>
                </a:lnTo>
                <a:lnTo>
                  <a:pt x="207034" y="56934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13698747" y="12387532"/>
            <a:ext cx="1475117" cy="690113"/>
          </a:xfrm>
          <a:custGeom>
            <a:avLst/>
            <a:gdLst>
              <a:gd name="connsiteX0" fmla="*/ 0 w 1475117"/>
              <a:gd name="connsiteY0" fmla="*/ 690113 h 690113"/>
              <a:gd name="connsiteX1" fmla="*/ 25879 w 1475117"/>
              <a:gd name="connsiteY1" fmla="*/ 595223 h 690113"/>
              <a:gd name="connsiteX2" fmla="*/ 1475117 w 1475117"/>
              <a:gd name="connsiteY2" fmla="*/ 0 h 690113"/>
              <a:gd name="connsiteX3" fmla="*/ 1466490 w 1475117"/>
              <a:gd name="connsiteY3" fmla="*/ 129396 h 690113"/>
              <a:gd name="connsiteX4" fmla="*/ 0 w 1475117"/>
              <a:gd name="connsiteY4" fmla="*/ 690113 h 69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117" h="690113">
                <a:moveTo>
                  <a:pt x="0" y="690113"/>
                </a:moveTo>
                <a:lnTo>
                  <a:pt x="25879" y="595223"/>
                </a:lnTo>
                <a:lnTo>
                  <a:pt x="1475117" y="0"/>
                </a:lnTo>
                <a:lnTo>
                  <a:pt x="1466490" y="129396"/>
                </a:lnTo>
                <a:lnTo>
                  <a:pt x="0" y="69011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-15935325" y="13811250"/>
            <a:ext cx="3324225" cy="657225"/>
          </a:xfrm>
          <a:custGeom>
            <a:avLst/>
            <a:gdLst>
              <a:gd name="connsiteX0" fmla="*/ 0 w 3324225"/>
              <a:gd name="connsiteY0" fmla="*/ 0 h 657225"/>
              <a:gd name="connsiteX1" fmla="*/ 1847850 w 3324225"/>
              <a:gd name="connsiteY1" fmla="*/ 200025 h 657225"/>
              <a:gd name="connsiteX2" fmla="*/ 3324225 w 3324225"/>
              <a:gd name="connsiteY2" fmla="*/ 390525 h 657225"/>
              <a:gd name="connsiteX3" fmla="*/ 3228975 w 3324225"/>
              <a:gd name="connsiteY3" fmla="*/ 657225 h 657225"/>
              <a:gd name="connsiteX4" fmla="*/ 428625 w 3324225"/>
              <a:gd name="connsiteY4" fmla="*/ 266700 h 657225"/>
              <a:gd name="connsiteX5" fmla="*/ 85725 w 3324225"/>
              <a:gd name="connsiteY5" fmla="*/ 152400 h 657225"/>
              <a:gd name="connsiteX6" fmla="*/ 0 w 3324225"/>
              <a:gd name="connsiteY6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4225" h="657225">
                <a:moveTo>
                  <a:pt x="0" y="0"/>
                </a:moveTo>
                <a:lnTo>
                  <a:pt x="1847850" y="200025"/>
                </a:lnTo>
                <a:lnTo>
                  <a:pt x="3324225" y="390525"/>
                </a:lnTo>
                <a:lnTo>
                  <a:pt x="3228975" y="657225"/>
                </a:lnTo>
                <a:lnTo>
                  <a:pt x="428625" y="266700"/>
                </a:lnTo>
                <a:lnTo>
                  <a:pt x="85725" y="1524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-16764000" y="13864635"/>
            <a:ext cx="5257800" cy="76071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-16383000" y="13716000"/>
            <a:ext cx="5029200" cy="52899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-15935324" y="13563600"/>
            <a:ext cx="4695824" cy="4572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-15935325" y="13563600"/>
            <a:ext cx="4886325" cy="6613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-13106400" y="13629736"/>
            <a:ext cx="2057400" cy="23489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-11582400" y="13629736"/>
            <a:ext cx="609600" cy="995613"/>
          </a:xfrm>
          <a:prstGeom prst="line">
            <a:avLst/>
          </a:prstGeom>
          <a:ln w="177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537" y="12548134"/>
            <a:ext cx="13631863" cy="1219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3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/>
          </p:cNvSpPr>
          <p:nvPr/>
        </p:nvSpPr>
        <p:spPr>
          <a:xfrm>
            <a:off x="12192000" y="2247900"/>
            <a:ext cx="31383794" cy="232334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2649200" y="21148499"/>
            <a:ext cx="14002572" cy="47705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Remove Parking Protected Cycle Track and Initiate Curbside Parking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Reduces conflict between parked vehicles and travel lane 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Provides curbside parking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Install Bike Lane Alongside Parking Lane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Provides a bike facility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Maintain Two Travel Lanes in Both Directions</a:t>
            </a:r>
          </a:p>
          <a:p>
            <a:pPr algn="just"/>
            <a:endParaRPr lang="en-US" sz="3800" dirty="0"/>
          </a:p>
        </p:txBody>
      </p:sp>
      <p:sp>
        <p:nvSpPr>
          <p:cNvPr id="31" name="Rectangle 30"/>
          <p:cNvSpPr/>
          <p:nvPr/>
        </p:nvSpPr>
        <p:spPr>
          <a:xfrm>
            <a:off x="12288004" y="11963400"/>
            <a:ext cx="10648196" cy="48047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b="18457"/>
          <a:stretch/>
        </p:blipFill>
        <p:spPr>
          <a:xfrm>
            <a:off x="12819828" y="12291157"/>
            <a:ext cx="13621572" cy="85876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</p:pic>
      <p:sp>
        <p:nvSpPr>
          <p:cNvPr id="40" name="Parallelogramm 8"/>
          <p:cNvSpPr/>
          <p:nvPr/>
        </p:nvSpPr>
        <p:spPr>
          <a:xfrm flipH="1">
            <a:off x="541099" y="25719713"/>
            <a:ext cx="37711301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Parallelogramm 8"/>
          <p:cNvSpPr/>
          <p:nvPr/>
        </p:nvSpPr>
        <p:spPr>
          <a:xfrm flipH="1">
            <a:off x="76200" y="25719713"/>
            <a:ext cx="37711301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Parallelogramm 8"/>
          <p:cNvSpPr/>
          <p:nvPr/>
        </p:nvSpPr>
        <p:spPr>
          <a:xfrm flipH="1">
            <a:off x="310760" y="25719713"/>
            <a:ext cx="36874839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2" descr="T:\Biking Initiatives\BIKE SHARE\Logos\DOT\City logo with no backgroun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t="13045" r="23276" b="22967"/>
          <a:stretch/>
        </p:blipFill>
        <p:spPr bwMode="auto">
          <a:xfrm>
            <a:off x="38287997" y="25559331"/>
            <a:ext cx="1849243" cy="18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492" y="25457205"/>
            <a:ext cx="3167148" cy="2007525"/>
          </a:xfrm>
          <a:prstGeom prst="rect">
            <a:avLst/>
          </a:prstGeom>
        </p:spPr>
      </p:pic>
      <p:sp>
        <p:nvSpPr>
          <p:cNvPr id="52" name="Parallelogramm 8"/>
          <p:cNvSpPr/>
          <p:nvPr/>
        </p:nvSpPr>
        <p:spPr>
          <a:xfrm>
            <a:off x="4648200" y="228599"/>
            <a:ext cx="30905669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Parallelogramm 8"/>
          <p:cNvSpPr/>
          <p:nvPr/>
        </p:nvSpPr>
        <p:spPr>
          <a:xfrm>
            <a:off x="310762" y="228599"/>
            <a:ext cx="34862108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Parallelogramm 8"/>
          <p:cNvSpPr/>
          <p:nvPr/>
        </p:nvSpPr>
        <p:spPr>
          <a:xfrm>
            <a:off x="788276" y="228599"/>
            <a:ext cx="34765594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Parallelogramm 8"/>
          <p:cNvSpPr/>
          <p:nvPr/>
        </p:nvSpPr>
        <p:spPr>
          <a:xfrm>
            <a:off x="1219201" y="228599"/>
            <a:ext cx="42490698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Design Options 2 and 3</a:t>
            </a:r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ectangle 55"/>
          <p:cNvSpPr>
            <a:spLocks/>
          </p:cNvSpPr>
          <p:nvPr/>
        </p:nvSpPr>
        <p:spPr>
          <a:xfrm>
            <a:off x="310761" y="2209800"/>
            <a:ext cx="11576439" cy="232715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77254" y="2362200"/>
            <a:ext cx="111813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Project Area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625"/>
                    </a14:imgEffect>
                    <a14:imgEffect>
                      <a14:saturation sat="1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11" b="4370"/>
          <a:stretch/>
        </p:blipFill>
        <p:spPr>
          <a:xfrm rot="16200000">
            <a:off x="-4624868" y="9312732"/>
            <a:ext cx="21594139" cy="9753602"/>
          </a:xfrm>
          <a:prstGeom prst="rect">
            <a:avLst/>
          </a:prstGeom>
        </p:spPr>
      </p:pic>
      <p:sp>
        <p:nvSpPr>
          <p:cNvPr id="60" name="Rounded Rectangle 59"/>
          <p:cNvSpPr/>
          <p:nvPr/>
        </p:nvSpPr>
        <p:spPr>
          <a:xfrm rot="20513791">
            <a:off x="2079047" y="23445193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Cold Spring Lane</a:t>
            </a:r>
            <a:endParaRPr lang="en-US" sz="2000" dirty="0"/>
          </a:p>
        </p:txBody>
      </p:sp>
      <p:sp>
        <p:nvSpPr>
          <p:cNvPr id="61" name="Rounded Rectangle 60"/>
          <p:cNvSpPr/>
          <p:nvPr/>
        </p:nvSpPr>
        <p:spPr>
          <a:xfrm rot="210626">
            <a:off x="7093951" y="4488592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Northern Parkway</a:t>
            </a:r>
            <a:endParaRPr lang="en-US" sz="2000" dirty="0"/>
          </a:p>
        </p:txBody>
      </p:sp>
      <p:sp>
        <p:nvSpPr>
          <p:cNvPr id="63" name="Freeform 62"/>
          <p:cNvSpPr/>
          <p:nvPr/>
        </p:nvSpPr>
        <p:spPr>
          <a:xfrm>
            <a:off x="4351283" y="4603531"/>
            <a:ext cx="2364827" cy="18508717"/>
          </a:xfrm>
          <a:custGeom>
            <a:avLst/>
            <a:gdLst>
              <a:gd name="connsiteX0" fmla="*/ 189186 w 2364827"/>
              <a:gd name="connsiteY0" fmla="*/ 18508717 h 18508717"/>
              <a:gd name="connsiteX1" fmla="*/ 0 w 2364827"/>
              <a:gd name="connsiteY1" fmla="*/ 15261021 h 18508717"/>
              <a:gd name="connsiteX2" fmla="*/ 94593 w 2364827"/>
              <a:gd name="connsiteY2" fmla="*/ 14693462 h 18508717"/>
              <a:gd name="connsiteX3" fmla="*/ 252248 w 2364827"/>
              <a:gd name="connsiteY3" fmla="*/ 14094372 h 18508717"/>
              <a:gd name="connsiteX4" fmla="*/ 472965 w 2364827"/>
              <a:gd name="connsiteY4" fmla="*/ 13558345 h 18508717"/>
              <a:gd name="connsiteX5" fmla="*/ 2112579 w 2364827"/>
              <a:gd name="connsiteY5" fmla="*/ 9427779 h 18508717"/>
              <a:gd name="connsiteX6" fmla="*/ 1860331 w 2364827"/>
              <a:gd name="connsiteY6" fmla="*/ 6842235 h 18508717"/>
              <a:gd name="connsiteX7" fmla="*/ 1734207 w 2364827"/>
              <a:gd name="connsiteY7" fmla="*/ 5833241 h 18508717"/>
              <a:gd name="connsiteX8" fmla="*/ 1671145 w 2364827"/>
              <a:gd name="connsiteY8" fmla="*/ 3468414 h 18508717"/>
              <a:gd name="connsiteX9" fmla="*/ 1639614 w 2364827"/>
              <a:gd name="connsiteY9" fmla="*/ 2837793 h 18508717"/>
              <a:gd name="connsiteX10" fmla="*/ 2364827 w 2364827"/>
              <a:gd name="connsiteY10" fmla="*/ 0 h 1850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4827" h="18508717">
                <a:moveTo>
                  <a:pt x="189186" y="18508717"/>
                </a:moveTo>
                <a:lnTo>
                  <a:pt x="0" y="15261021"/>
                </a:lnTo>
                <a:lnTo>
                  <a:pt x="94593" y="14693462"/>
                </a:lnTo>
                <a:lnTo>
                  <a:pt x="252248" y="14094372"/>
                </a:lnTo>
                <a:lnTo>
                  <a:pt x="472965" y="13558345"/>
                </a:lnTo>
                <a:lnTo>
                  <a:pt x="2112579" y="9427779"/>
                </a:lnTo>
                <a:lnTo>
                  <a:pt x="1860331" y="6842235"/>
                </a:lnTo>
                <a:lnTo>
                  <a:pt x="1734207" y="5833241"/>
                </a:lnTo>
                <a:lnTo>
                  <a:pt x="1671145" y="3468414"/>
                </a:lnTo>
                <a:lnTo>
                  <a:pt x="1639614" y="2837793"/>
                </a:lnTo>
                <a:lnTo>
                  <a:pt x="2364827" y="0"/>
                </a:lnTo>
              </a:path>
            </a:pathLst>
          </a:custGeom>
          <a:noFill/>
          <a:ln w="288925" cap="rnd" cmpd="sng">
            <a:solidFill>
              <a:srgbClr val="FFC000">
                <a:alpha val="8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 rot="210626">
            <a:off x="3516702" y="10203592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Deepdene</a:t>
            </a:r>
            <a:r>
              <a:rPr lang="en-US" sz="2000" dirty="0" smtClean="0"/>
              <a:t> Road</a:t>
            </a:r>
            <a:endParaRPr lang="en-US" sz="2000" dirty="0"/>
          </a:p>
        </p:txBody>
      </p:sp>
      <p:sp>
        <p:nvSpPr>
          <p:cNvPr id="65" name="Freeform 64"/>
          <p:cNvSpPr/>
          <p:nvPr/>
        </p:nvSpPr>
        <p:spPr>
          <a:xfrm>
            <a:off x="3946358" y="10323095"/>
            <a:ext cx="2887579" cy="13210673"/>
          </a:xfrm>
          <a:custGeom>
            <a:avLst/>
            <a:gdLst>
              <a:gd name="connsiteX0" fmla="*/ 1780674 w 2887579"/>
              <a:gd name="connsiteY0" fmla="*/ 0 h 13210673"/>
              <a:gd name="connsiteX1" fmla="*/ 2430379 w 2887579"/>
              <a:gd name="connsiteY1" fmla="*/ 24063 h 13210673"/>
              <a:gd name="connsiteX2" fmla="*/ 2887579 w 2887579"/>
              <a:gd name="connsiteY2" fmla="*/ 3633537 h 13210673"/>
              <a:gd name="connsiteX3" fmla="*/ 2791326 w 2887579"/>
              <a:gd name="connsiteY3" fmla="*/ 4066673 h 13210673"/>
              <a:gd name="connsiteX4" fmla="*/ 1010653 w 2887579"/>
              <a:gd name="connsiteY4" fmla="*/ 8758989 h 13210673"/>
              <a:gd name="connsiteX5" fmla="*/ 890337 w 2887579"/>
              <a:gd name="connsiteY5" fmla="*/ 9432758 h 13210673"/>
              <a:gd name="connsiteX6" fmla="*/ 986589 w 2887579"/>
              <a:gd name="connsiteY6" fmla="*/ 13114421 h 13210673"/>
              <a:gd name="connsiteX7" fmla="*/ 336884 w 2887579"/>
              <a:gd name="connsiteY7" fmla="*/ 13210673 h 13210673"/>
              <a:gd name="connsiteX8" fmla="*/ 96253 w 2887579"/>
              <a:gd name="connsiteY8" fmla="*/ 11333747 h 13210673"/>
              <a:gd name="connsiteX9" fmla="*/ 0 w 2887579"/>
              <a:gd name="connsiteY9" fmla="*/ 10082463 h 13210673"/>
              <a:gd name="connsiteX10" fmla="*/ 0 w 2887579"/>
              <a:gd name="connsiteY10" fmla="*/ 8951494 h 13210673"/>
              <a:gd name="connsiteX11" fmla="*/ 360947 w 2887579"/>
              <a:gd name="connsiteY11" fmla="*/ 7724273 h 13210673"/>
              <a:gd name="connsiteX12" fmla="*/ 1900989 w 2887579"/>
              <a:gd name="connsiteY12" fmla="*/ 3777916 h 13210673"/>
              <a:gd name="connsiteX13" fmla="*/ 1997242 w 2887579"/>
              <a:gd name="connsiteY13" fmla="*/ 3031958 h 13210673"/>
              <a:gd name="connsiteX14" fmla="*/ 1876926 w 2887579"/>
              <a:gd name="connsiteY14" fmla="*/ 24063 h 1321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7579" h="13210673">
                <a:moveTo>
                  <a:pt x="1780674" y="0"/>
                </a:moveTo>
                <a:lnTo>
                  <a:pt x="2430379" y="24063"/>
                </a:lnTo>
                <a:lnTo>
                  <a:pt x="2887579" y="3633537"/>
                </a:lnTo>
                <a:lnTo>
                  <a:pt x="2791326" y="4066673"/>
                </a:lnTo>
                <a:lnTo>
                  <a:pt x="1010653" y="8758989"/>
                </a:lnTo>
                <a:lnTo>
                  <a:pt x="890337" y="9432758"/>
                </a:lnTo>
                <a:lnTo>
                  <a:pt x="986589" y="13114421"/>
                </a:lnTo>
                <a:lnTo>
                  <a:pt x="336884" y="13210673"/>
                </a:lnTo>
                <a:lnTo>
                  <a:pt x="96253" y="11333747"/>
                </a:lnTo>
                <a:lnTo>
                  <a:pt x="0" y="10082463"/>
                </a:lnTo>
                <a:lnTo>
                  <a:pt x="0" y="8951494"/>
                </a:lnTo>
                <a:lnTo>
                  <a:pt x="360947" y="7724273"/>
                </a:lnTo>
                <a:lnTo>
                  <a:pt x="1900989" y="3777916"/>
                </a:lnTo>
                <a:lnTo>
                  <a:pt x="1997242" y="3031958"/>
                </a:lnTo>
                <a:lnTo>
                  <a:pt x="1876926" y="24063"/>
                </a:lnTo>
              </a:path>
            </a:pathLst>
          </a:custGeom>
          <a:solidFill>
            <a:srgbClr val="C00000">
              <a:alpha val="42000"/>
            </a:srgbClr>
          </a:solidFill>
          <a:ln w="76200" cap="rnd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5867400" y="17507732"/>
            <a:ext cx="2270357" cy="0"/>
          </a:xfrm>
          <a:prstGeom prst="straightConnector1">
            <a:avLst/>
          </a:prstGeom>
          <a:ln w="66675">
            <a:solidFill>
              <a:srgbClr val="C00000"/>
            </a:solidFill>
            <a:tailEnd type="triangle" w="med" len="lg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67" name="Rectangle 66"/>
          <p:cNvSpPr/>
          <p:nvPr/>
        </p:nvSpPr>
        <p:spPr>
          <a:xfrm>
            <a:off x="8137757" y="17145000"/>
            <a:ext cx="2317653" cy="7254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Project area</a:t>
            </a:r>
            <a:endParaRPr lang="en-US" sz="3200" b="1" dirty="0"/>
          </a:p>
        </p:txBody>
      </p:sp>
      <p:sp>
        <p:nvSpPr>
          <p:cNvPr id="68" name="Rectangle 67"/>
          <p:cNvSpPr/>
          <p:nvPr/>
        </p:nvSpPr>
        <p:spPr>
          <a:xfrm>
            <a:off x="2590800" y="6781800"/>
            <a:ext cx="2317653" cy="1029297"/>
          </a:xfrm>
          <a:prstGeom prst="rect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/>
              <a:t>Full extents of bike lane</a:t>
            </a:r>
            <a:endParaRPr lang="en-US" sz="3200" b="1" dirty="0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908453" y="7296448"/>
            <a:ext cx="886898" cy="583648"/>
          </a:xfrm>
          <a:prstGeom prst="straightConnector1">
            <a:avLst/>
          </a:prstGeom>
          <a:ln w="66675">
            <a:solidFill>
              <a:srgbClr val="FDCD1F"/>
            </a:solidFill>
            <a:tailEnd type="triangle" w="med" len="lg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graphicFrame>
        <p:nvGraphicFramePr>
          <p:cNvPr id="70" name="Table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60409"/>
              </p:ext>
            </p:extLst>
          </p:nvPr>
        </p:nvGraphicFramePr>
        <p:xfrm>
          <a:off x="12820423" y="4253665"/>
          <a:ext cx="30359648" cy="6573494"/>
        </p:xfrm>
        <a:graphic>
          <a:graphicData uri="http://schemas.openxmlformats.org/drawingml/2006/table">
            <a:tbl>
              <a:tblPr/>
              <a:tblGrid>
                <a:gridCol w="8405573"/>
                <a:gridCol w="2801857"/>
                <a:gridCol w="2898473"/>
                <a:gridCol w="2512012"/>
                <a:gridCol w="2995090"/>
                <a:gridCol w="2415396"/>
                <a:gridCol w="2608626"/>
                <a:gridCol w="3260871"/>
                <a:gridCol w="2461750"/>
              </a:tblGrid>
              <a:tr h="1670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Reduces </a:t>
                      </a:r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Car-Door/Bicycle </a:t>
                      </a: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Conflicts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 Separated Bike Facility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 Curbside Parking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Reduces Vehicle Parking</a:t>
                      </a:r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Travel </a:t>
                      </a: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Lane Conflicts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Encourages Reduction of Vehicle Speed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Reduction </a:t>
                      </a: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Travel Lanes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 Implementation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Less Than</a:t>
                      </a:r>
                      <a:r>
                        <a:rPr lang="en-US" sz="3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$250,000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81869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3200" b="1" dirty="0" smtClean="0"/>
                        <a:t>Option 2:</a:t>
                      </a:r>
                    </a:p>
                    <a:p>
                      <a:pPr algn="just" fontAlgn="ctr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Remove</a:t>
                      </a:r>
                      <a:r>
                        <a:rPr lang="en-US" sz="3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parking protected cycle track, curbside parking, bike lane alongside parked cars, maintain two travel lanes in both directions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5400" b="1" i="0" u="none" strike="noStrike" kern="1200" dirty="0" smtClean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5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5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5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5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5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5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5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5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5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5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5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5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11892">
                <a:tc>
                  <a:txBody>
                    <a:bodyPr/>
                    <a:lstStyle/>
                    <a:p>
                      <a:pPr marL="0" marR="0" indent="0" algn="just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Option 3:  </a:t>
                      </a:r>
                    </a:p>
                    <a:p>
                      <a:pPr marL="0" marR="0" indent="0" algn="just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/>
                        <a:t>Remove</a:t>
                      </a:r>
                      <a:r>
                        <a:rPr lang="en-US" sz="3200" b="0" baseline="0" dirty="0" smtClean="0"/>
                        <a:t> parking protected cycle track, curbside parking, install buffered bike lane alongside parked cars, reduce travel lanes from two lanes to one in both directions</a:t>
                      </a:r>
                      <a:endParaRPr lang="en-US" sz="3200" b="0" dirty="0" smtClean="0"/>
                    </a:p>
                  </a:txBody>
                  <a:tcPr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5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5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5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5400" b="1" i="0" u="none" strike="noStrike" kern="1200" dirty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5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5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5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5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5400" b="1" i="0" u="none" strike="noStrike" kern="1200" dirty="0" smtClean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5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5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5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5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54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12278352" y="2667000"/>
            <a:ext cx="311556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Benefits and Trade-offs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2819828" y="11331714"/>
            <a:ext cx="13621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Option 2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432000" y="21148499"/>
            <a:ext cx="15671871" cy="47705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Remove Parking Protected Cycle Track and Initiate Curbside Parking</a:t>
            </a:r>
            <a:endParaRPr lang="en-US" sz="3800" dirty="0" smtClean="0"/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Reduces conflict between parked vehicles and travel lane 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Provides curbside parking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Install Buffered Bike Lane Alongside Parking Lane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Reduce Travel Lanes from Two Lanes to One in Both Directions</a:t>
            </a:r>
            <a:endParaRPr lang="en-US" sz="3800" dirty="0"/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Encourages </a:t>
            </a:r>
            <a:r>
              <a:rPr lang="en-US" sz="3800" dirty="0"/>
              <a:t>reduction of vehicle speed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Create a safer more comfortable parking area</a:t>
            </a:r>
          </a:p>
          <a:p>
            <a:pPr algn="just"/>
            <a:endParaRPr lang="en-US" sz="3800" dirty="0"/>
          </a:p>
        </p:txBody>
      </p:sp>
      <p:pic>
        <p:nvPicPr>
          <p:cNvPr id="74" name="Picture 73" descr="C:\Users\matthew.warfield\AppData\Local\Microsoft\Windows\Temporary Internet Files\Content.Outlook\406DD9G3\Roland Avenue Buffered Bike Lane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1" t="26748" r="1376" b="2230"/>
          <a:stretch/>
        </p:blipFill>
        <p:spPr bwMode="auto">
          <a:xfrm>
            <a:off x="27508200" y="12291157"/>
            <a:ext cx="15671872" cy="85876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</p:pic>
      <p:sp>
        <p:nvSpPr>
          <p:cNvPr id="76" name="TextBox 75"/>
          <p:cNvSpPr txBox="1"/>
          <p:nvPr/>
        </p:nvSpPr>
        <p:spPr>
          <a:xfrm>
            <a:off x="28555554" y="11421530"/>
            <a:ext cx="145483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Option 3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492" y="25457205"/>
            <a:ext cx="3167148" cy="2007525"/>
          </a:xfrm>
          <a:prstGeom prst="rect">
            <a:avLst/>
          </a:prstGeom>
        </p:spPr>
      </p:pic>
      <p:sp>
        <p:nvSpPr>
          <p:cNvPr id="49" name="Rectangle 48"/>
          <p:cNvSpPr>
            <a:spLocks/>
          </p:cNvSpPr>
          <p:nvPr/>
        </p:nvSpPr>
        <p:spPr>
          <a:xfrm>
            <a:off x="12192000" y="2209800"/>
            <a:ext cx="31383794" cy="232334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2344400" y="18745200"/>
            <a:ext cx="15875571" cy="71096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Remove Parking Protected Cycle Track and Initiate Curbside Parking</a:t>
            </a:r>
            <a:endParaRPr lang="en-US" sz="3800" dirty="0" smtClean="0"/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Reduces conflict between parked vehicles and travel lane 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Provides curbside parking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Install Median Running Two-Way Cycle Track on Northbound Lane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Provides separated bike facility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Reduces conflict between parked vehicles and bicycle lane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Install Buffered Bike Lane on Southbound Lane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Reduces conflict between parked vehicles and bicycle lane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Reduce Travel Lanes from Two Lanes to One in Both Directions</a:t>
            </a:r>
            <a:endParaRPr lang="en-US" sz="3800" dirty="0"/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Encourages reduction of vehicle speed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Create a safer more comfortable parking area</a:t>
            </a:r>
          </a:p>
          <a:p>
            <a:pPr algn="just"/>
            <a:endParaRPr lang="en-US" sz="3800" dirty="0"/>
          </a:p>
        </p:txBody>
      </p:sp>
      <p:sp>
        <p:nvSpPr>
          <p:cNvPr id="31" name="Rectangle 30"/>
          <p:cNvSpPr/>
          <p:nvPr/>
        </p:nvSpPr>
        <p:spPr>
          <a:xfrm>
            <a:off x="12288004" y="11963400"/>
            <a:ext cx="10648196" cy="48047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8"/>
          <a:stretch/>
        </p:blipFill>
        <p:spPr bwMode="auto">
          <a:xfrm>
            <a:off x="12416127" y="12344400"/>
            <a:ext cx="15440049" cy="62709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xtLst/>
        </p:spPr>
      </p:pic>
      <p:sp>
        <p:nvSpPr>
          <p:cNvPr id="40" name="Parallelogramm 8"/>
          <p:cNvSpPr/>
          <p:nvPr/>
        </p:nvSpPr>
        <p:spPr>
          <a:xfrm flipH="1">
            <a:off x="541099" y="25719713"/>
            <a:ext cx="37711301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Parallelogramm 8"/>
          <p:cNvSpPr/>
          <p:nvPr/>
        </p:nvSpPr>
        <p:spPr>
          <a:xfrm flipH="1">
            <a:off x="76200" y="25719713"/>
            <a:ext cx="37711301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Parallelogramm 8"/>
          <p:cNvSpPr/>
          <p:nvPr/>
        </p:nvSpPr>
        <p:spPr>
          <a:xfrm flipH="1">
            <a:off x="310760" y="25719713"/>
            <a:ext cx="36874839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2" descr="T:\Biking Initiatives\BIKE SHARE\Logos\DOT\City logo with no backgroun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t="13045" r="23276" b="22967"/>
          <a:stretch/>
        </p:blipFill>
        <p:spPr bwMode="auto">
          <a:xfrm>
            <a:off x="38287997" y="25559331"/>
            <a:ext cx="1849243" cy="18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Parallelogramm 8"/>
          <p:cNvSpPr/>
          <p:nvPr/>
        </p:nvSpPr>
        <p:spPr>
          <a:xfrm>
            <a:off x="4648200" y="228599"/>
            <a:ext cx="30905669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Parallelogramm 8"/>
          <p:cNvSpPr/>
          <p:nvPr/>
        </p:nvSpPr>
        <p:spPr>
          <a:xfrm>
            <a:off x="310762" y="228599"/>
            <a:ext cx="34862108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Parallelogramm 8"/>
          <p:cNvSpPr/>
          <p:nvPr/>
        </p:nvSpPr>
        <p:spPr>
          <a:xfrm>
            <a:off x="788276" y="228599"/>
            <a:ext cx="34765594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Parallelogramm 8"/>
          <p:cNvSpPr/>
          <p:nvPr/>
        </p:nvSpPr>
        <p:spPr>
          <a:xfrm>
            <a:off x="1219201" y="228599"/>
            <a:ext cx="42490698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Design Options 4 and 5</a:t>
            </a:r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ectangle 55"/>
          <p:cNvSpPr>
            <a:spLocks/>
          </p:cNvSpPr>
          <p:nvPr/>
        </p:nvSpPr>
        <p:spPr>
          <a:xfrm>
            <a:off x="310761" y="2209800"/>
            <a:ext cx="11576439" cy="232715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77254" y="2362200"/>
            <a:ext cx="111813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Project Area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625"/>
                    </a14:imgEffect>
                    <a14:imgEffect>
                      <a14:saturation sat="1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11" b="4370"/>
          <a:stretch/>
        </p:blipFill>
        <p:spPr>
          <a:xfrm rot="16200000">
            <a:off x="-4624868" y="9312732"/>
            <a:ext cx="21594139" cy="9753602"/>
          </a:xfrm>
          <a:prstGeom prst="rect">
            <a:avLst/>
          </a:prstGeom>
        </p:spPr>
      </p:pic>
      <p:sp>
        <p:nvSpPr>
          <p:cNvPr id="60" name="Rounded Rectangle 59"/>
          <p:cNvSpPr/>
          <p:nvPr/>
        </p:nvSpPr>
        <p:spPr>
          <a:xfrm rot="20513791">
            <a:off x="2079047" y="23445193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Cold Spring Lane</a:t>
            </a:r>
            <a:endParaRPr lang="en-US" sz="2000" dirty="0"/>
          </a:p>
        </p:txBody>
      </p:sp>
      <p:sp>
        <p:nvSpPr>
          <p:cNvPr id="61" name="Rounded Rectangle 60"/>
          <p:cNvSpPr/>
          <p:nvPr/>
        </p:nvSpPr>
        <p:spPr>
          <a:xfrm rot="210626">
            <a:off x="7093951" y="4488592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Northern Parkway</a:t>
            </a:r>
            <a:endParaRPr lang="en-US" sz="2000" dirty="0"/>
          </a:p>
        </p:txBody>
      </p:sp>
      <p:sp>
        <p:nvSpPr>
          <p:cNvPr id="63" name="Freeform 62"/>
          <p:cNvSpPr/>
          <p:nvPr/>
        </p:nvSpPr>
        <p:spPr>
          <a:xfrm>
            <a:off x="4351283" y="4603531"/>
            <a:ext cx="2364827" cy="18508717"/>
          </a:xfrm>
          <a:custGeom>
            <a:avLst/>
            <a:gdLst>
              <a:gd name="connsiteX0" fmla="*/ 189186 w 2364827"/>
              <a:gd name="connsiteY0" fmla="*/ 18508717 h 18508717"/>
              <a:gd name="connsiteX1" fmla="*/ 0 w 2364827"/>
              <a:gd name="connsiteY1" fmla="*/ 15261021 h 18508717"/>
              <a:gd name="connsiteX2" fmla="*/ 94593 w 2364827"/>
              <a:gd name="connsiteY2" fmla="*/ 14693462 h 18508717"/>
              <a:gd name="connsiteX3" fmla="*/ 252248 w 2364827"/>
              <a:gd name="connsiteY3" fmla="*/ 14094372 h 18508717"/>
              <a:gd name="connsiteX4" fmla="*/ 472965 w 2364827"/>
              <a:gd name="connsiteY4" fmla="*/ 13558345 h 18508717"/>
              <a:gd name="connsiteX5" fmla="*/ 2112579 w 2364827"/>
              <a:gd name="connsiteY5" fmla="*/ 9427779 h 18508717"/>
              <a:gd name="connsiteX6" fmla="*/ 1860331 w 2364827"/>
              <a:gd name="connsiteY6" fmla="*/ 6842235 h 18508717"/>
              <a:gd name="connsiteX7" fmla="*/ 1734207 w 2364827"/>
              <a:gd name="connsiteY7" fmla="*/ 5833241 h 18508717"/>
              <a:gd name="connsiteX8" fmla="*/ 1671145 w 2364827"/>
              <a:gd name="connsiteY8" fmla="*/ 3468414 h 18508717"/>
              <a:gd name="connsiteX9" fmla="*/ 1639614 w 2364827"/>
              <a:gd name="connsiteY9" fmla="*/ 2837793 h 18508717"/>
              <a:gd name="connsiteX10" fmla="*/ 2364827 w 2364827"/>
              <a:gd name="connsiteY10" fmla="*/ 0 h 1850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4827" h="18508717">
                <a:moveTo>
                  <a:pt x="189186" y="18508717"/>
                </a:moveTo>
                <a:lnTo>
                  <a:pt x="0" y="15261021"/>
                </a:lnTo>
                <a:lnTo>
                  <a:pt x="94593" y="14693462"/>
                </a:lnTo>
                <a:lnTo>
                  <a:pt x="252248" y="14094372"/>
                </a:lnTo>
                <a:lnTo>
                  <a:pt x="472965" y="13558345"/>
                </a:lnTo>
                <a:lnTo>
                  <a:pt x="2112579" y="9427779"/>
                </a:lnTo>
                <a:lnTo>
                  <a:pt x="1860331" y="6842235"/>
                </a:lnTo>
                <a:lnTo>
                  <a:pt x="1734207" y="5833241"/>
                </a:lnTo>
                <a:lnTo>
                  <a:pt x="1671145" y="3468414"/>
                </a:lnTo>
                <a:lnTo>
                  <a:pt x="1639614" y="2837793"/>
                </a:lnTo>
                <a:lnTo>
                  <a:pt x="2364827" y="0"/>
                </a:lnTo>
              </a:path>
            </a:pathLst>
          </a:custGeom>
          <a:noFill/>
          <a:ln w="288925" cap="rnd" cmpd="sng">
            <a:solidFill>
              <a:srgbClr val="FFC000">
                <a:alpha val="81000"/>
              </a:srgb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 rot="210626">
            <a:off x="3516702" y="10203592"/>
            <a:ext cx="2267146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Deepdene</a:t>
            </a:r>
            <a:r>
              <a:rPr lang="en-US" sz="2000" dirty="0" smtClean="0"/>
              <a:t> Road</a:t>
            </a:r>
            <a:endParaRPr lang="en-US" sz="2000" dirty="0"/>
          </a:p>
        </p:txBody>
      </p:sp>
      <p:sp>
        <p:nvSpPr>
          <p:cNvPr id="65" name="Freeform 64"/>
          <p:cNvSpPr/>
          <p:nvPr/>
        </p:nvSpPr>
        <p:spPr>
          <a:xfrm>
            <a:off x="3946358" y="10323095"/>
            <a:ext cx="2887579" cy="13210673"/>
          </a:xfrm>
          <a:custGeom>
            <a:avLst/>
            <a:gdLst>
              <a:gd name="connsiteX0" fmla="*/ 1780674 w 2887579"/>
              <a:gd name="connsiteY0" fmla="*/ 0 h 13210673"/>
              <a:gd name="connsiteX1" fmla="*/ 2430379 w 2887579"/>
              <a:gd name="connsiteY1" fmla="*/ 24063 h 13210673"/>
              <a:gd name="connsiteX2" fmla="*/ 2887579 w 2887579"/>
              <a:gd name="connsiteY2" fmla="*/ 3633537 h 13210673"/>
              <a:gd name="connsiteX3" fmla="*/ 2791326 w 2887579"/>
              <a:gd name="connsiteY3" fmla="*/ 4066673 h 13210673"/>
              <a:gd name="connsiteX4" fmla="*/ 1010653 w 2887579"/>
              <a:gd name="connsiteY4" fmla="*/ 8758989 h 13210673"/>
              <a:gd name="connsiteX5" fmla="*/ 890337 w 2887579"/>
              <a:gd name="connsiteY5" fmla="*/ 9432758 h 13210673"/>
              <a:gd name="connsiteX6" fmla="*/ 986589 w 2887579"/>
              <a:gd name="connsiteY6" fmla="*/ 13114421 h 13210673"/>
              <a:gd name="connsiteX7" fmla="*/ 336884 w 2887579"/>
              <a:gd name="connsiteY7" fmla="*/ 13210673 h 13210673"/>
              <a:gd name="connsiteX8" fmla="*/ 96253 w 2887579"/>
              <a:gd name="connsiteY8" fmla="*/ 11333747 h 13210673"/>
              <a:gd name="connsiteX9" fmla="*/ 0 w 2887579"/>
              <a:gd name="connsiteY9" fmla="*/ 10082463 h 13210673"/>
              <a:gd name="connsiteX10" fmla="*/ 0 w 2887579"/>
              <a:gd name="connsiteY10" fmla="*/ 8951494 h 13210673"/>
              <a:gd name="connsiteX11" fmla="*/ 360947 w 2887579"/>
              <a:gd name="connsiteY11" fmla="*/ 7724273 h 13210673"/>
              <a:gd name="connsiteX12" fmla="*/ 1900989 w 2887579"/>
              <a:gd name="connsiteY12" fmla="*/ 3777916 h 13210673"/>
              <a:gd name="connsiteX13" fmla="*/ 1997242 w 2887579"/>
              <a:gd name="connsiteY13" fmla="*/ 3031958 h 13210673"/>
              <a:gd name="connsiteX14" fmla="*/ 1876926 w 2887579"/>
              <a:gd name="connsiteY14" fmla="*/ 24063 h 1321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7579" h="13210673">
                <a:moveTo>
                  <a:pt x="1780674" y="0"/>
                </a:moveTo>
                <a:lnTo>
                  <a:pt x="2430379" y="24063"/>
                </a:lnTo>
                <a:lnTo>
                  <a:pt x="2887579" y="3633537"/>
                </a:lnTo>
                <a:lnTo>
                  <a:pt x="2791326" y="4066673"/>
                </a:lnTo>
                <a:lnTo>
                  <a:pt x="1010653" y="8758989"/>
                </a:lnTo>
                <a:lnTo>
                  <a:pt x="890337" y="9432758"/>
                </a:lnTo>
                <a:lnTo>
                  <a:pt x="986589" y="13114421"/>
                </a:lnTo>
                <a:lnTo>
                  <a:pt x="336884" y="13210673"/>
                </a:lnTo>
                <a:lnTo>
                  <a:pt x="96253" y="11333747"/>
                </a:lnTo>
                <a:lnTo>
                  <a:pt x="0" y="10082463"/>
                </a:lnTo>
                <a:lnTo>
                  <a:pt x="0" y="8951494"/>
                </a:lnTo>
                <a:lnTo>
                  <a:pt x="360947" y="7724273"/>
                </a:lnTo>
                <a:lnTo>
                  <a:pt x="1900989" y="3777916"/>
                </a:lnTo>
                <a:lnTo>
                  <a:pt x="1997242" y="3031958"/>
                </a:lnTo>
                <a:lnTo>
                  <a:pt x="1876926" y="24063"/>
                </a:lnTo>
              </a:path>
            </a:pathLst>
          </a:custGeom>
          <a:solidFill>
            <a:srgbClr val="C00000">
              <a:alpha val="42000"/>
            </a:srgbClr>
          </a:solidFill>
          <a:ln w="76200" cap="rnd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5867400" y="17507732"/>
            <a:ext cx="2270357" cy="0"/>
          </a:xfrm>
          <a:prstGeom prst="straightConnector1">
            <a:avLst/>
          </a:prstGeom>
          <a:ln w="66675">
            <a:solidFill>
              <a:srgbClr val="C00000"/>
            </a:solidFill>
            <a:tailEnd type="triangle" w="med" len="lg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67" name="Rectangle 66"/>
          <p:cNvSpPr/>
          <p:nvPr/>
        </p:nvSpPr>
        <p:spPr>
          <a:xfrm>
            <a:off x="8137757" y="17145000"/>
            <a:ext cx="2317653" cy="7254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Project area</a:t>
            </a:r>
            <a:endParaRPr lang="en-US" sz="3200" b="1" dirty="0"/>
          </a:p>
        </p:txBody>
      </p:sp>
      <p:sp>
        <p:nvSpPr>
          <p:cNvPr id="68" name="Rectangle 67"/>
          <p:cNvSpPr/>
          <p:nvPr/>
        </p:nvSpPr>
        <p:spPr>
          <a:xfrm>
            <a:off x="2590800" y="6781800"/>
            <a:ext cx="2317653" cy="1029297"/>
          </a:xfrm>
          <a:prstGeom prst="rect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/>
              <a:t>Full extents of bike lane</a:t>
            </a:r>
            <a:endParaRPr lang="en-US" sz="3200" b="1" dirty="0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908453" y="7296448"/>
            <a:ext cx="886898" cy="583648"/>
          </a:xfrm>
          <a:prstGeom prst="straightConnector1">
            <a:avLst/>
          </a:prstGeom>
          <a:ln w="66675">
            <a:solidFill>
              <a:srgbClr val="FDCD1F"/>
            </a:solidFill>
            <a:tailEnd type="triangle" w="med" len="lg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70" name="TextBox 69"/>
          <p:cNvSpPr txBox="1"/>
          <p:nvPr/>
        </p:nvSpPr>
        <p:spPr>
          <a:xfrm>
            <a:off x="12278352" y="2667000"/>
            <a:ext cx="311556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Benefits and Trade-offs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819828" y="11331714"/>
            <a:ext cx="13621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Option 4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8555554" y="11421530"/>
            <a:ext cx="145483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Option 5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8555554" y="18821400"/>
            <a:ext cx="15875571" cy="6524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Remove Parking Protected Cycle Track and Initiate Curbside Parking</a:t>
            </a:r>
            <a:endParaRPr lang="en-US" sz="3800" dirty="0" smtClean="0"/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Reduces conflict between parked vehicles and travel lane 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Provides curbside parking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Install Median Running One-Way Cycle Track in Both Directions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Provides separated bike facility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Reduces conflict between parked vehicles and bicycle lane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Reduce Travel Lanes from Two Lanes to One in Both Directions</a:t>
            </a:r>
            <a:endParaRPr lang="en-US" sz="3800" dirty="0"/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Encourages reduction of vehicle speed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Create a safer more comfortable parking area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Create a safer more comfortable bicycle lane</a:t>
            </a:r>
          </a:p>
          <a:p>
            <a:pPr algn="just"/>
            <a:endParaRPr lang="en-US" sz="3800" dirty="0"/>
          </a:p>
        </p:txBody>
      </p:sp>
      <p:pic>
        <p:nvPicPr>
          <p:cNvPr id="74" name="Picture 73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7" r="25467" b="928"/>
          <a:stretch/>
        </p:blipFill>
        <p:spPr bwMode="auto">
          <a:xfrm>
            <a:off x="28617419" y="12344400"/>
            <a:ext cx="14486453" cy="63188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xtLst/>
        </p:spPr>
      </p:pic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424514"/>
              </p:ext>
            </p:extLst>
          </p:nvPr>
        </p:nvGraphicFramePr>
        <p:xfrm>
          <a:off x="12692015" y="3670494"/>
          <a:ext cx="30411858" cy="7144097"/>
        </p:xfrm>
        <a:graphic>
          <a:graphicData uri="http://schemas.openxmlformats.org/drawingml/2006/table">
            <a:tbl>
              <a:tblPr/>
              <a:tblGrid>
                <a:gridCol w="8420029"/>
                <a:gridCol w="2806676"/>
                <a:gridCol w="2903457"/>
                <a:gridCol w="2516332"/>
                <a:gridCol w="3000241"/>
                <a:gridCol w="2419549"/>
                <a:gridCol w="2613111"/>
                <a:gridCol w="3266479"/>
                <a:gridCol w="2465984"/>
              </a:tblGrid>
              <a:tr h="160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Reduces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Car-Door/Bicycle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Conflicts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 Separated Bike Facility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 Curbside Parking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Reduces Vehicle Parking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Travel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Lane Conflicts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Encourages Reduction of Vehicle Speed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Reduction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Travel Lanes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 Implementation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Less Than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$250,000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46379">
                <a:tc>
                  <a:txBody>
                    <a:bodyPr/>
                    <a:lstStyle/>
                    <a:p>
                      <a:pPr marL="0" marR="0" indent="0" algn="just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Option 4:</a:t>
                      </a:r>
                    </a:p>
                    <a:p>
                      <a:pPr marL="0" marR="0" indent="0" algn="just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Remove</a:t>
                      </a:r>
                      <a:r>
                        <a:rPr lang="en-US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parking protected cycle track, curbside parking, northbound median running two-way flex post or curb delineated cycle track, southbound buffered bike lane alongside parked cars, reduce travel lanes from two lanes to one in both directions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91895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800" b="1" dirty="0" smtClean="0"/>
                        <a:t>Option 5:  </a:t>
                      </a:r>
                      <a:endParaRPr lang="en-US" sz="2800" b="0" dirty="0" smtClean="0"/>
                    </a:p>
                    <a:p>
                      <a:pPr algn="just" fontAlgn="ctr"/>
                      <a:r>
                        <a:rPr lang="en-US" sz="2800" b="0" dirty="0" smtClean="0"/>
                        <a:t>Remove</a:t>
                      </a:r>
                      <a:r>
                        <a:rPr lang="en-US" sz="2800" b="0" baseline="0" dirty="0" smtClean="0"/>
                        <a:t> parking protected cycle track, curbside parking, median running one-way flex post or curb delineated cycle track, reduce travel lanes from two lanes to one in both directions</a:t>
                      </a:r>
                      <a:endParaRPr lang="en-US" sz="2800" dirty="0" smtClean="0"/>
                    </a:p>
                  </a:txBody>
                  <a:tcPr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0744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074462" rtl="0" eaLnBrk="1" fontAlgn="ctr" latinLnBrk="0" hangingPunct="1"/>
                      <a:r>
                        <a:rPr lang="en-US" sz="4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4800" b="1" i="0" u="none" strike="noStrike" kern="120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441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492" y="25457205"/>
            <a:ext cx="3167148" cy="2007525"/>
          </a:xfrm>
          <a:prstGeom prst="rect">
            <a:avLst/>
          </a:prstGeom>
        </p:spPr>
      </p:pic>
      <p:sp>
        <p:nvSpPr>
          <p:cNvPr id="49" name="Rectangle 48"/>
          <p:cNvSpPr>
            <a:spLocks/>
          </p:cNvSpPr>
          <p:nvPr/>
        </p:nvSpPr>
        <p:spPr>
          <a:xfrm>
            <a:off x="310761" y="2209800"/>
            <a:ext cx="21330039" cy="113844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Parallelogramm 8"/>
          <p:cNvSpPr/>
          <p:nvPr/>
        </p:nvSpPr>
        <p:spPr>
          <a:xfrm flipH="1">
            <a:off x="541099" y="25719713"/>
            <a:ext cx="37711301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Parallelogramm 8"/>
          <p:cNvSpPr/>
          <p:nvPr/>
        </p:nvSpPr>
        <p:spPr>
          <a:xfrm flipH="1">
            <a:off x="76200" y="25719713"/>
            <a:ext cx="37711301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Parallelogramm 8"/>
          <p:cNvSpPr/>
          <p:nvPr/>
        </p:nvSpPr>
        <p:spPr>
          <a:xfrm flipH="1">
            <a:off x="310760" y="25719713"/>
            <a:ext cx="36874839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2" descr="T:\Biking Initiatives\BIKE SHARE\Logos\DOT\City logo with no backgroun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t="13045" r="23276" b="22967"/>
          <a:stretch/>
        </p:blipFill>
        <p:spPr bwMode="auto">
          <a:xfrm>
            <a:off x="38287997" y="25559331"/>
            <a:ext cx="1849243" cy="18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Parallelogramm 8"/>
          <p:cNvSpPr/>
          <p:nvPr/>
        </p:nvSpPr>
        <p:spPr>
          <a:xfrm>
            <a:off x="4648200" y="228599"/>
            <a:ext cx="30905669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Parallelogramm 8"/>
          <p:cNvSpPr/>
          <p:nvPr/>
        </p:nvSpPr>
        <p:spPr>
          <a:xfrm>
            <a:off x="310762" y="228599"/>
            <a:ext cx="34862108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Parallelogramm 8"/>
          <p:cNvSpPr/>
          <p:nvPr/>
        </p:nvSpPr>
        <p:spPr>
          <a:xfrm>
            <a:off x="788276" y="228599"/>
            <a:ext cx="34765594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Parallelogramm 8"/>
          <p:cNvSpPr/>
          <p:nvPr/>
        </p:nvSpPr>
        <p:spPr>
          <a:xfrm>
            <a:off x="1219201" y="228599"/>
            <a:ext cx="42490698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Evaluation Results, Recent Progress, and Imminent Changes </a:t>
            </a:r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5262800" y="3932679"/>
            <a:ext cx="311556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Benefits and Trade-offs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907626" y="8763000"/>
            <a:ext cx="145483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Option 5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2021801" y="2209800"/>
            <a:ext cx="21315840" cy="232334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4773" y="2514600"/>
            <a:ext cx="213260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Evaluation Findings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25320" y="3854738"/>
            <a:ext cx="20710680" cy="80945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/>
              <a:t>Evaluation assessed vehicle speeds, cyclist behavior, and user/community perceptions of roadway conditions. Notable findings include: </a:t>
            </a:r>
          </a:p>
          <a:p>
            <a:pPr algn="just"/>
            <a:endParaRPr lang="en-US" sz="4000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 smtClean="0"/>
              <a:t>Excessive speeds documented by Speed Sentry devices on Roland Avenue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4000" b="1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 smtClean="0"/>
              <a:t>People feel parking lanes and cycle track are too narrow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4000" b="1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 smtClean="0"/>
              <a:t>The majority of cyclists do use the cycle track</a:t>
            </a:r>
            <a:endParaRPr lang="en-US" sz="4000" b="1" dirty="0"/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4000" b="1" dirty="0" smtClean="0"/>
              <a:t>A higher percentage use the cycle track in the northbound (uphill) direction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4000" b="1" dirty="0" smtClean="0"/>
              <a:t>A lower percentage use the cycle track in the southbound (downhill) direction – this is likely due to higher bicyclist speeds while traveling downhill 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endParaRPr lang="en-US" sz="40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 smtClean="0"/>
              <a:t>Traffic volumes are low, outside of peak hours </a:t>
            </a:r>
          </a:p>
        </p:txBody>
      </p:sp>
      <p:sp>
        <p:nvSpPr>
          <p:cNvPr id="20" name="Rectangle 19"/>
          <p:cNvSpPr>
            <a:spLocks/>
          </p:cNvSpPr>
          <p:nvPr/>
        </p:nvSpPr>
        <p:spPr>
          <a:xfrm>
            <a:off x="346857" y="14058870"/>
            <a:ext cx="21330039" cy="113844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0869" y="14363670"/>
            <a:ext cx="213260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Recent Progress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1416" y="15703808"/>
            <a:ext cx="10355340" cy="7478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/>
              <a:t>The following changes to address community member concerns have been implemented in recent months:</a:t>
            </a:r>
          </a:p>
          <a:p>
            <a:pPr algn="just"/>
            <a:endParaRPr lang="en-US" sz="4000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/>
              <a:t>Addressed Sight-Line Issues at Key Intersections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/>
              <a:t>Restored Curbside Loading at Day School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/>
              <a:t>Increased Traffic Enforcement Officer Presence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/>
              <a:t>Implemented Speed Cameras and Speed Sentry Devices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/>
              <a:t>Installed Stronger Flex Posts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21801" y="2514600"/>
            <a:ext cx="213260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Imminent Changes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/>
          <a:stretch/>
        </p:blipFill>
        <p:spPr bwMode="auto">
          <a:xfrm>
            <a:off x="16225598" y="15703808"/>
            <a:ext cx="5110402" cy="953285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x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/>
          <a:stretch/>
        </p:blipFill>
        <p:spPr bwMode="auto">
          <a:xfrm>
            <a:off x="11658600" y="15703808"/>
            <a:ext cx="4257197" cy="953285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xtLst/>
        </p:spPr>
      </p:pic>
      <p:sp>
        <p:nvSpPr>
          <p:cNvPr id="26" name="Rounded Rectangle 25"/>
          <p:cNvSpPr/>
          <p:nvPr/>
        </p:nvSpPr>
        <p:spPr>
          <a:xfrm>
            <a:off x="12155424" y="24624614"/>
            <a:ext cx="3263548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Curbside Loading Sign</a:t>
            </a:r>
            <a:endParaRPr lang="en-US" sz="2000" dirty="0"/>
          </a:p>
        </p:txBody>
      </p:sp>
      <p:sp>
        <p:nvSpPr>
          <p:cNvPr id="27" name="Rounded Rectangle 26"/>
          <p:cNvSpPr/>
          <p:nvPr/>
        </p:nvSpPr>
        <p:spPr>
          <a:xfrm>
            <a:off x="17149025" y="24624614"/>
            <a:ext cx="3263548" cy="4451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Speed Sentry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22329474" y="3854738"/>
            <a:ext cx="20710680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/>
              <a:t>The following changes are scheduled for construction in 2018: </a:t>
            </a:r>
          </a:p>
          <a:p>
            <a:pPr algn="just"/>
            <a:endParaRPr lang="en-US" sz="4000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 smtClean="0"/>
              <a:t>Curbside parking will be restored on the east side of Roland Avenue between Colorado Avenue and </a:t>
            </a:r>
            <a:r>
              <a:rPr lang="en-US" sz="4000" b="1" dirty="0" err="1" smtClean="0"/>
              <a:t>Deepdene</a:t>
            </a:r>
            <a:r>
              <a:rPr lang="en-US" sz="4000" b="1" dirty="0" smtClean="0"/>
              <a:t> Road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4000" b="1" dirty="0" smtClean="0"/>
              <a:t>An off-street bike path and a door-side buffered bike lane will both be installed in this segment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4000" b="1" dirty="0" smtClean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4549" y="8763000"/>
            <a:ext cx="20405253" cy="123444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1116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>
            <a:spLocks/>
          </p:cNvSpPr>
          <p:nvPr/>
        </p:nvSpPr>
        <p:spPr>
          <a:xfrm>
            <a:off x="310760" y="2205789"/>
            <a:ext cx="21315840" cy="232334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492" y="25457205"/>
            <a:ext cx="3167148" cy="2007525"/>
          </a:xfrm>
          <a:prstGeom prst="rect">
            <a:avLst/>
          </a:prstGeom>
        </p:spPr>
      </p:pic>
      <p:sp>
        <p:nvSpPr>
          <p:cNvPr id="40" name="Parallelogramm 8"/>
          <p:cNvSpPr/>
          <p:nvPr/>
        </p:nvSpPr>
        <p:spPr>
          <a:xfrm flipH="1">
            <a:off x="541099" y="25719713"/>
            <a:ext cx="37711301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Parallelogramm 8"/>
          <p:cNvSpPr/>
          <p:nvPr/>
        </p:nvSpPr>
        <p:spPr>
          <a:xfrm flipH="1">
            <a:off x="76200" y="25719713"/>
            <a:ext cx="37711301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Parallelogramm 8"/>
          <p:cNvSpPr/>
          <p:nvPr/>
        </p:nvSpPr>
        <p:spPr>
          <a:xfrm flipH="1">
            <a:off x="310760" y="25719713"/>
            <a:ext cx="36874839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2" descr="T:\Biking Initiatives\BIKE SHARE\Logos\DOT\City logo with no backgroun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t="13045" r="23276" b="22967"/>
          <a:stretch/>
        </p:blipFill>
        <p:spPr bwMode="auto">
          <a:xfrm>
            <a:off x="38287997" y="25559331"/>
            <a:ext cx="1849243" cy="18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Parallelogramm 8"/>
          <p:cNvSpPr/>
          <p:nvPr/>
        </p:nvSpPr>
        <p:spPr>
          <a:xfrm>
            <a:off x="4648200" y="228599"/>
            <a:ext cx="30905669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Parallelogramm 8"/>
          <p:cNvSpPr/>
          <p:nvPr/>
        </p:nvSpPr>
        <p:spPr>
          <a:xfrm>
            <a:off x="310762" y="228599"/>
            <a:ext cx="34862108" cy="1626801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Parallelogramm 8"/>
          <p:cNvSpPr/>
          <p:nvPr/>
        </p:nvSpPr>
        <p:spPr>
          <a:xfrm>
            <a:off x="788276" y="228599"/>
            <a:ext cx="34765594" cy="162680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Parallelogramm 8"/>
          <p:cNvSpPr/>
          <p:nvPr/>
        </p:nvSpPr>
        <p:spPr>
          <a:xfrm>
            <a:off x="1219201" y="228599"/>
            <a:ext cx="42490698" cy="1626801"/>
          </a:xfrm>
          <a:prstGeom prst="parallelogram">
            <a:avLst/>
          </a:prstGeom>
          <a:solidFill>
            <a:srgbClr val="FDCD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Traffic Effects of Travel Lane Reduction</a:t>
            </a:r>
            <a:endParaRPr lang="de-DE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907626" y="8763000"/>
            <a:ext cx="145483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Option 5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907626" y="-2220433"/>
            <a:ext cx="15875571" cy="6524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Remove Parking Protected Cycle Track and Initiate Curbside Parking</a:t>
            </a:r>
            <a:endParaRPr lang="en-US" sz="3800" dirty="0" smtClean="0"/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Reduces conflict between parked vehicles and travel lane 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Provides curbside parking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Install Median Running One-Way Cycle Track in Both Directions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Provides separated bike facility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 smtClean="0"/>
              <a:t>Reduces conflict between parked vehicles and bicycle lane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800" b="1" dirty="0" smtClean="0"/>
              <a:t>Reduce Travel Lanes from Two Lanes to One in Both Directions</a:t>
            </a:r>
            <a:endParaRPr lang="en-US" sz="3800" dirty="0"/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Encourages reduction of vehicle speed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Create a safer more comfortable parking area</a:t>
            </a:r>
          </a:p>
          <a:p>
            <a:pPr marL="2494429" lvl="1" indent="-457200" algn="just">
              <a:buFont typeface="Wingdings" panose="05000000000000000000" pitchFamily="2" charset="2"/>
              <a:buChar char="Ø"/>
            </a:pPr>
            <a:r>
              <a:rPr lang="en-US" sz="3800" dirty="0"/>
              <a:t>Create a safer more comfortable bicycle lane</a:t>
            </a:r>
          </a:p>
          <a:p>
            <a:pPr algn="just"/>
            <a:endParaRPr lang="en-US" sz="3800" dirty="0"/>
          </a:p>
        </p:txBody>
      </p:sp>
      <p:sp>
        <p:nvSpPr>
          <p:cNvPr id="33" name="Rectangle 32"/>
          <p:cNvSpPr>
            <a:spLocks/>
          </p:cNvSpPr>
          <p:nvPr/>
        </p:nvSpPr>
        <p:spPr>
          <a:xfrm>
            <a:off x="22021801" y="2209800"/>
            <a:ext cx="21315840" cy="232334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29066" y="3537587"/>
            <a:ext cx="16158734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/>
              <a:t>A study was conducted to determine the </a:t>
            </a:r>
            <a:r>
              <a:rPr lang="en-US" sz="4000" b="1" dirty="0" smtClean="0"/>
              <a:t>traffic operations effects of </a:t>
            </a:r>
            <a:r>
              <a:rPr lang="en-US" sz="4000" b="1" dirty="0"/>
              <a:t>a road diet on Roland </a:t>
            </a:r>
            <a:r>
              <a:rPr lang="en-US" sz="4000" b="1" dirty="0" smtClean="0"/>
              <a:t>Avenue. Traffic volumes were collected at the following intersections:</a:t>
            </a:r>
            <a:endParaRPr lang="en-US" sz="4000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/>
              <a:t>Roland Avenue at Cold Spring Lane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 smtClean="0"/>
              <a:t>Roland </a:t>
            </a:r>
            <a:r>
              <a:rPr lang="en-US" sz="4000" b="1" dirty="0"/>
              <a:t>Avenue at </a:t>
            </a:r>
            <a:r>
              <a:rPr lang="en-US" sz="4000" b="1" dirty="0" err="1"/>
              <a:t>Wyndhurst</a:t>
            </a:r>
            <a:r>
              <a:rPr lang="en-US" sz="4000" b="1" dirty="0"/>
              <a:t> Avenue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 smtClean="0"/>
              <a:t>Roland </a:t>
            </a:r>
            <a:r>
              <a:rPr lang="en-US" sz="4000" b="1" dirty="0"/>
              <a:t>Avenue at </a:t>
            </a:r>
            <a:r>
              <a:rPr lang="en-US" sz="4000" b="1" dirty="0" err="1" smtClean="0"/>
              <a:t>Deepdene</a:t>
            </a:r>
            <a:r>
              <a:rPr lang="en-US" sz="4000" b="1" dirty="0" smtClean="0"/>
              <a:t> </a:t>
            </a:r>
            <a:r>
              <a:rPr lang="en-US" sz="4000" b="1" dirty="0"/>
              <a:t>Road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4000" b="1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310762" y="2492514"/>
            <a:ext cx="213260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Intersection Data Collection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3"/>
          <a:stretch/>
        </p:blipFill>
        <p:spPr bwMode="auto">
          <a:xfrm>
            <a:off x="17109879" y="3575115"/>
            <a:ext cx="4302321" cy="52640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22795" y="9274314"/>
            <a:ext cx="213260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High Peak Hour Traffic Volumes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97" y="10376087"/>
            <a:ext cx="5215128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0" y="10376087"/>
            <a:ext cx="5181410" cy="366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722" y="10376087"/>
            <a:ext cx="5181410" cy="366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030" y="10376087"/>
            <a:ext cx="5170170" cy="366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8853" y="14401800"/>
            <a:ext cx="5192649" cy="367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90" y="14401800"/>
            <a:ext cx="5147691" cy="364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99383" y="14401800"/>
            <a:ext cx="5012817" cy="368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5274" y="14401800"/>
            <a:ext cx="4990338" cy="367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296562" y="18570714"/>
            <a:ext cx="213260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Traffic Analysis Results: Level of Service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81466" y="19812000"/>
            <a:ext cx="2073073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/>
              <a:t>Minor additional delays can be expected during the peak hours if a road diet is implemented.  </a:t>
            </a:r>
            <a:endParaRPr lang="en-US" sz="40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4000" b="1" dirty="0" smtClean="0"/>
          </a:p>
        </p:txBody>
      </p: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723352"/>
              </p:ext>
            </p:extLst>
          </p:nvPr>
        </p:nvGraphicFramePr>
        <p:xfrm>
          <a:off x="1129095" y="20802600"/>
          <a:ext cx="19673505" cy="4181328"/>
        </p:xfrm>
        <a:graphic>
          <a:graphicData uri="http://schemas.openxmlformats.org/drawingml/2006/table">
            <a:tbl>
              <a:tblPr/>
              <a:tblGrid>
                <a:gridCol w="3124200"/>
                <a:gridCol w="1656615"/>
                <a:gridCol w="2378610"/>
                <a:gridCol w="1656615"/>
                <a:gridCol w="2378610"/>
                <a:gridCol w="1656615"/>
                <a:gridCol w="2378610"/>
                <a:gridCol w="2065020"/>
                <a:gridCol w="2378610"/>
              </a:tblGrid>
              <a:tr h="60352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0176" marR="30176" marT="3017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 Peak</a:t>
                      </a:r>
                    </a:p>
                  </a:txBody>
                  <a:tcPr marL="30176" marR="30176" marT="301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PM Peak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3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 Lane</a:t>
                      </a:r>
                    </a:p>
                  </a:txBody>
                  <a:tcPr marL="30176" marR="30176" marT="301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One Lane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 Lane 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One Lane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3524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Intersection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</a:t>
                      </a:r>
                    </a:p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Delay(s)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Intersection</a:t>
                      </a:r>
                    </a:p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</a:t>
                      </a:r>
                    </a:p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Delay(s)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Intersection</a:t>
                      </a:r>
                    </a:p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</a:t>
                      </a:r>
                    </a:p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Delay(s)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Intersection</a:t>
                      </a:r>
                    </a:p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</a:t>
                      </a:r>
                    </a:p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Delay(s)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Intersection</a:t>
                      </a:r>
                    </a:p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603524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Deepdene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Rd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19.8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524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Wyndhurst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24.9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44.8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15.2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23.3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524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Cold Spring </a:t>
                      </a:r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Ln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77.8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80.8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113.7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113.7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30176" marR="30176" marT="30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2" name="TextBox 81"/>
          <p:cNvSpPr txBox="1"/>
          <p:nvPr/>
        </p:nvSpPr>
        <p:spPr>
          <a:xfrm>
            <a:off x="22021801" y="2492514"/>
            <a:ext cx="213260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Predicted AM Peak Hour Queue Lengths After Lane Reduction 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1960932" y="4021837"/>
            <a:ext cx="5892598" cy="5877700"/>
            <a:chOff x="25951895" y="4176628"/>
            <a:chExt cx="2434957" cy="2428801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7574" y="4176628"/>
              <a:ext cx="2083601" cy="2246933"/>
            </a:xfrm>
            <a:prstGeom prst="rect">
              <a:avLst/>
            </a:prstGeom>
            <a:ln>
              <a:solidFill>
                <a:srgbClr val="2E2E2E"/>
              </a:solidFill>
            </a:ln>
          </p:spPr>
        </p:pic>
        <p:sp>
          <p:nvSpPr>
            <p:cNvPr id="87" name="TextBox 86"/>
            <p:cNvSpPr txBox="1"/>
            <p:nvPr/>
          </p:nvSpPr>
          <p:spPr>
            <a:xfrm>
              <a:off x="25951895" y="6423561"/>
              <a:ext cx="2434957" cy="1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2E2E2E"/>
                  </a:solidFill>
                </a:rPr>
                <a:t>ROLAND AVENUE DEEPDENE ROAD</a:t>
              </a:r>
              <a:endParaRPr lang="en-US" sz="2000" dirty="0">
                <a:solidFill>
                  <a:srgbClr val="2E2E2E"/>
                </a:solidFill>
              </a:endParaRPr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9833679" y="4021835"/>
            <a:ext cx="5892598" cy="5883139"/>
            <a:chOff x="28918883" y="4205365"/>
            <a:chExt cx="2434957" cy="2431048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562" y="4205365"/>
              <a:ext cx="2083601" cy="2249180"/>
            </a:xfrm>
            <a:prstGeom prst="rect">
              <a:avLst/>
            </a:prstGeom>
            <a:ln>
              <a:solidFill>
                <a:srgbClr val="2E2E2E"/>
              </a:solidFill>
            </a:ln>
          </p:spPr>
        </p:pic>
        <p:sp>
          <p:nvSpPr>
            <p:cNvPr id="89" name="TextBox 88"/>
            <p:cNvSpPr txBox="1"/>
            <p:nvPr/>
          </p:nvSpPr>
          <p:spPr>
            <a:xfrm>
              <a:off x="28918883" y="6454545"/>
              <a:ext cx="2434957" cy="1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2E2E2E"/>
                  </a:solidFill>
                </a:rPr>
                <a:t>ROLAND AVENUE AT WYNDHURST AVENE</a:t>
              </a:r>
              <a:endParaRPr lang="en-US" sz="2000" dirty="0">
                <a:solidFill>
                  <a:srgbClr val="2E2E2E"/>
                </a:solidFill>
              </a:endParaRPr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7484911" y="4173828"/>
            <a:ext cx="5892598" cy="5837689"/>
            <a:chOff x="40631159" y="4205365"/>
            <a:chExt cx="2434957" cy="2412267"/>
          </a:xfrm>
        </p:grpSpPr>
        <p:sp>
          <p:nvSpPr>
            <p:cNvPr id="83" name="TextBox 82"/>
            <p:cNvSpPr txBox="1"/>
            <p:nvPr/>
          </p:nvSpPr>
          <p:spPr>
            <a:xfrm>
              <a:off x="40631159" y="6452297"/>
              <a:ext cx="2434957" cy="165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2E2E2E"/>
                  </a:solidFill>
                </a:rPr>
                <a:t>ROLAND AVENUE AT COLD SPRING LANE</a:t>
              </a:r>
              <a:endParaRPr lang="en-US" sz="2000" dirty="0">
                <a:solidFill>
                  <a:srgbClr val="2E2E2E"/>
                </a:solidFill>
              </a:endParaRPr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6838" y="4205365"/>
              <a:ext cx="2083601" cy="2246933"/>
            </a:xfrm>
            <a:prstGeom prst="rect">
              <a:avLst/>
            </a:prstGeom>
            <a:ln>
              <a:solidFill>
                <a:srgbClr val="2E2E2E"/>
              </a:solidFill>
            </a:ln>
          </p:spPr>
        </p:pic>
      </p:grpSp>
      <p:sp>
        <p:nvSpPr>
          <p:cNvPr id="91" name="TextBox 90"/>
          <p:cNvSpPr txBox="1"/>
          <p:nvPr/>
        </p:nvSpPr>
        <p:spPr>
          <a:xfrm>
            <a:off x="22016707" y="10112514"/>
            <a:ext cx="213260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Predicted PM Peak Hour Queue Lengths After Lane Reduction 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7332511" y="11627359"/>
            <a:ext cx="6106872" cy="6035416"/>
            <a:chOff x="26714892" y="14307221"/>
            <a:chExt cx="2434957" cy="2406465"/>
          </a:xfrm>
        </p:grpSpPr>
        <p:sp>
          <p:nvSpPr>
            <p:cNvPr id="92" name="TextBox 91"/>
            <p:cNvSpPr txBox="1"/>
            <p:nvPr/>
          </p:nvSpPr>
          <p:spPr>
            <a:xfrm>
              <a:off x="26714892" y="16554153"/>
              <a:ext cx="2434957" cy="15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2E2E2E"/>
                  </a:solidFill>
                </a:rPr>
                <a:t>ROLAND AVENUE AT COLD SPRING LANE</a:t>
              </a:r>
              <a:endParaRPr lang="en-US" sz="2000" dirty="0">
                <a:solidFill>
                  <a:srgbClr val="2E2E2E"/>
                </a:solidFill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6015" y="14307221"/>
              <a:ext cx="2075649" cy="2244565"/>
            </a:xfrm>
            <a:prstGeom prst="rect">
              <a:avLst/>
            </a:prstGeom>
            <a:ln>
              <a:solidFill>
                <a:srgbClr val="2E2E2E"/>
              </a:solidFill>
            </a:ln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9714740" y="11475372"/>
            <a:ext cx="6106872" cy="6081070"/>
            <a:chOff x="23228206" y="14307220"/>
            <a:chExt cx="2434957" cy="2424668"/>
          </a:xfrm>
        </p:grpSpPr>
        <p:sp>
          <p:nvSpPr>
            <p:cNvPr id="95" name="TextBox 94"/>
            <p:cNvSpPr txBox="1"/>
            <p:nvPr/>
          </p:nvSpPr>
          <p:spPr>
            <a:xfrm>
              <a:off x="23228206" y="16556401"/>
              <a:ext cx="2434957" cy="17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2E2E2E"/>
                  </a:solidFill>
                </a:rPr>
                <a:t>ROLAND AVENUE AT WYNDHURST AVENE</a:t>
              </a:r>
              <a:endParaRPr lang="en-US" sz="2000" dirty="0">
                <a:solidFill>
                  <a:srgbClr val="2E2E2E"/>
                </a:solidFill>
              </a:endParaRPr>
            </a:p>
          </p:txBody>
        </p: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0719" y="14307220"/>
              <a:ext cx="2083602" cy="2244566"/>
            </a:xfrm>
            <a:prstGeom prst="rect">
              <a:avLst/>
            </a:prstGeom>
            <a:ln>
              <a:solidFill>
                <a:srgbClr val="2E2E2E"/>
              </a:solidFill>
            </a:ln>
          </p:spPr>
        </p:pic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869400" y="11475370"/>
            <a:ext cx="6106872" cy="6075625"/>
            <a:chOff x="26714892" y="11727906"/>
            <a:chExt cx="2434957" cy="2422496"/>
          </a:xfrm>
        </p:grpSpPr>
        <p:sp>
          <p:nvSpPr>
            <p:cNvPr id="94" name="TextBox 93"/>
            <p:cNvSpPr txBox="1"/>
            <p:nvPr/>
          </p:nvSpPr>
          <p:spPr>
            <a:xfrm>
              <a:off x="26714892" y="13974915"/>
              <a:ext cx="2434957" cy="17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2E2E2E"/>
                  </a:solidFill>
                </a:rPr>
                <a:t>ROLAND AVENUE DEEPDENE ROAD</a:t>
              </a:r>
              <a:endParaRPr lang="en-US" sz="2000" dirty="0">
                <a:solidFill>
                  <a:srgbClr val="2E2E2E"/>
                </a:solidFill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6014" y="11727906"/>
              <a:ext cx="2075649" cy="2238359"/>
            </a:xfrm>
            <a:prstGeom prst="rect">
              <a:avLst/>
            </a:prstGeom>
            <a:ln>
              <a:solidFill>
                <a:srgbClr val="2E2E2E"/>
              </a:solidFill>
            </a:ln>
          </p:spPr>
        </p:pic>
      </p:grpSp>
      <p:sp>
        <p:nvSpPr>
          <p:cNvPr id="100" name="TextBox 99"/>
          <p:cNvSpPr txBox="1"/>
          <p:nvPr/>
        </p:nvSpPr>
        <p:spPr>
          <a:xfrm>
            <a:off x="22049690" y="18570714"/>
            <a:ext cx="213260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Predicted Travel Time Changes After Lane Reduction 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420284"/>
              </p:ext>
            </p:extLst>
          </p:nvPr>
        </p:nvGraphicFramePr>
        <p:xfrm>
          <a:off x="22510343" y="21667664"/>
          <a:ext cx="20298332" cy="3395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85712"/>
                <a:gridCol w="3253155"/>
                <a:gridCol w="3253155"/>
                <a:gridCol w="3253155"/>
                <a:gridCol w="3253155"/>
              </a:tblGrid>
              <a:tr h="520078">
                <a:tc rowSpan="2">
                  <a:txBody>
                    <a:bodyPr/>
                    <a:lstStyle/>
                    <a:p>
                      <a:pPr algn="ctr" rtl="0" fontAlgn="ctr"/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>
                          <a:effectLst/>
                        </a:rPr>
                        <a:t>AM Peak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>
                          <a:effectLst/>
                        </a:rPr>
                        <a:t>PM Peak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00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>
                          <a:effectLst/>
                        </a:rPr>
                        <a:t>Two Lane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>
                          <a:effectLst/>
                        </a:rPr>
                        <a:t>One Lane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>
                          <a:effectLst/>
                        </a:rPr>
                        <a:t>Two Lane 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>
                          <a:effectLst/>
                        </a:rPr>
                        <a:t>One Lane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0661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3600" u="none" strike="noStrike" dirty="0">
                          <a:effectLst/>
                        </a:rPr>
                        <a:t>Northbound (</a:t>
                      </a:r>
                      <a:r>
                        <a:rPr lang="en-US" sz="3600" u="none" strike="noStrike" dirty="0" smtClean="0">
                          <a:effectLst/>
                        </a:rPr>
                        <a:t>Cold Spring </a:t>
                      </a:r>
                      <a:r>
                        <a:rPr lang="en-US" sz="3600" u="none" strike="noStrike" dirty="0">
                          <a:effectLst/>
                        </a:rPr>
                        <a:t>Lane to Northern Parkway)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>
                          <a:effectLst/>
                        </a:rPr>
                        <a:t>5 </a:t>
                      </a:r>
                      <a:r>
                        <a:rPr lang="en-US" sz="3600" u="none" strike="noStrike" dirty="0" smtClean="0">
                          <a:effectLst/>
                        </a:rPr>
                        <a:t>minutes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 smtClean="0">
                          <a:effectLst/>
                        </a:rPr>
                        <a:t>6-7 minutes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>
                          <a:effectLst/>
                        </a:rPr>
                        <a:t>5 </a:t>
                      </a:r>
                      <a:r>
                        <a:rPr lang="en-US" sz="3600" u="none" strike="noStrike" dirty="0" smtClean="0">
                          <a:effectLst/>
                        </a:rPr>
                        <a:t>minutes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>
                          <a:effectLst/>
                        </a:rPr>
                        <a:t>6</a:t>
                      </a:r>
                      <a:r>
                        <a:rPr lang="en-US" sz="3600" u="none" strike="noStrike" dirty="0" smtClean="0">
                          <a:effectLst/>
                        </a:rPr>
                        <a:t> minutes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816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3600" u="none" strike="noStrike" dirty="0">
                          <a:effectLst/>
                        </a:rPr>
                        <a:t>Southbound (Northern Parkway to </a:t>
                      </a:r>
                      <a:r>
                        <a:rPr lang="en-US" sz="3600" u="none" strike="noStrike" dirty="0" smtClean="0">
                          <a:effectLst/>
                        </a:rPr>
                        <a:t>Cold</a:t>
                      </a:r>
                      <a:r>
                        <a:rPr lang="en-US" sz="3600" u="none" strike="noStrike" baseline="0" dirty="0" smtClean="0">
                          <a:effectLst/>
                        </a:rPr>
                        <a:t> S</a:t>
                      </a:r>
                      <a:r>
                        <a:rPr lang="en-US" sz="3600" u="none" strike="noStrike" dirty="0" smtClean="0">
                          <a:effectLst/>
                        </a:rPr>
                        <a:t>pring </a:t>
                      </a:r>
                      <a:r>
                        <a:rPr lang="en-US" sz="3600" u="none" strike="noStrike" dirty="0">
                          <a:effectLst/>
                        </a:rPr>
                        <a:t>Lane)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>
                          <a:effectLst/>
                        </a:rPr>
                        <a:t>4 </a:t>
                      </a:r>
                      <a:r>
                        <a:rPr lang="en-US" sz="3600" u="none" strike="noStrike" dirty="0" smtClean="0">
                          <a:effectLst/>
                        </a:rPr>
                        <a:t>minutes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 smtClean="0">
                          <a:effectLst/>
                        </a:rPr>
                        <a:t>5 minutes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>
                          <a:effectLst/>
                        </a:rPr>
                        <a:t>4 min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u="none" strike="noStrike" dirty="0" smtClean="0">
                          <a:effectLst/>
                        </a:rPr>
                        <a:t>4-5 minutes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6004" marR="26004" marT="260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1" name="TextBox 100"/>
          <p:cNvSpPr txBox="1"/>
          <p:nvPr/>
        </p:nvSpPr>
        <p:spPr>
          <a:xfrm>
            <a:off x="22332089" y="20088761"/>
            <a:ext cx="2047658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/>
              <a:t>Minor increases in travel time can be expected during the peak hours if a road diet is implemented.  </a:t>
            </a:r>
            <a:endParaRPr lang="en-US" sz="40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418811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4786</TotalTime>
  <Words>1503</Words>
  <Application>Microsoft Office PowerPoint</Application>
  <PresentationFormat>Custom</PresentationFormat>
  <Paragraphs>361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Gordon</dc:creator>
  <cp:lastModifiedBy>Walters, Tammy</cp:lastModifiedBy>
  <cp:revision>115</cp:revision>
  <cp:lastPrinted>2018-06-13T18:19:51Z</cp:lastPrinted>
  <dcterms:created xsi:type="dcterms:W3CDTF">2018-05-10T13:49:43Z</dcterms:created>
  <dcterms:modified xsi:type="dcterms:W3CDTF">2018-06-15T13:15:57Z</dcterms:modified>
</cp:coreProperties>
</file>